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88" r:id="rId4"/>
    <p:sldId id="258" r:id="rId5"/>
    <p:sldId id="257" r:id="rId6"/>
    <p:sldId id="275" r:id="rId7"/>
    <p:sldId id="277" r:id="rId8"/>
    <p:sldId id="263" r:id="rId9"/>
    <p:sldId id="264" r:id="rId10"/>
    <p:sldId id="279" r:id="rId11"/>
    <p:sldId id="278" r:id="rId12"/>
    <p:sldId id="267" r:id="rId13"/>
    <p:sldId id="268" r:id="rId14"/>
    <p:sldId id="270" r:id="rId15"/>
    <p:sldId id="269" r:id="rId16"/>
    <p:sldId id="271" r:id="rId17"/>
    <p:sldId id="272" r:id="rId18"/>
    <p:sldId id="287" r:id="rId19"/>
    <p:sldId id="259" r:id="rId20"/>
    <p:sldId id="280" r:id="rId21"/>
    <p:sldId id="282" r:id="rId22"/>
    <p:sldId id="285" r:id="rId23"/>
    <p:sldId id="289" r:id="rId24"/>
    <p:sldId id="286" r:id="rId25"/>
    <p:sldId id="281" r:id="rId2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68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My%20Dropbox\MyPapers\Comments\ChariShouridehZetlinJONES\usedcars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/>
            </a:pPr>
            <a:r>
              <a:rPr lang="en-US" sz="2800"/>
              <a:t>Colateral Values: Used Cars and US Homes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'BLS Data Series'!$B$24</c:f>
              <c:strCache>
                <c:ptCount val="1"/>
                <c:pt idx="0">
                  <c:v>Used Cars and Trucks (CPI - BLS)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'BLS Data Series'!$A$25:$A$148</c:f>
              <c:numCache>
                <c:formatCode>mmm\-yy</c:formatCode>
                <c:ptCount val="124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</c:numCache>
            </c:numRef>
          </c:cat>
          <c:val>
            <c:numRef>
              <c:f>'BLS Data Series'!$B$25:$B$148</c:f>
              <c:numCache>
                <c:formatCode>#0.0</c:formatCode>
                <c:ptCount val="124"/>
                <c:pt idx="0">
                  <c:v>153.9</c:v>
                </c:pt>
                <c:pt idx="1">
                  <c:v>153</c:v>
                </c:pt>
                <c:pt idx="2">
                  <c:v>153</c:v>
                </c:pt>
                <c:pt idx="3">
                  <c:v>154</c:v>
                </c:pt>
                <c:pt idx="4">
                  <c:v>155.4</c:v>
                </c:pt>
                <c:pt idx="5">
                  <c:v>155.69999999999999</c:v>
                </c:pt>
                <c:pt idx="6">
                  <c:v>155.30000000000001</c:v>
                </c:pt>
                <c:pt idx="7">
                  <c:v>155.19999999999999</c:v>
                </c:pt>
                <c:pt idx="8">
                  <c:v>156.19999999999999</c:v>
                </c:pt>
                <c:pt idx="9">
                  <c:v>157.9</c:v>
                </c:pt>
                <c:pt idx="10">
                  <c:v>159.30000000000001</c:v>
                </c:pt>
                <c:pt idx="11">
                  <c:v>160.19999999999999</c:v>
                </c:pt>
                <c:pt idx="12">
                  <c:v>160.4</c:v>
                </c:pt>
                <c:pt idx="13">
                  <c:v>160.4</c:v>
                </c:pt>
                <c:pt idx="14">
                  <c:v>159.9</c:v>
                </c:pt>
                <c:pt idx="15">
                  <c:v>159.69999999999999</c:v>
                </c:pt>
                <c:pt idx="16">
                  <c:v>159.1</c:v>
                </c:pt>
                <c:pt idx="17">
                  <c:v>158.9</c:v>
                </c:pt>
                <c:pt idx="18">
                  <c:v>158.30000000000001</c:v>
                </c:pt>
                <c:pt idx="19">
                  <c:v>158</c:v>
                </c:pt>
                <c:pt idx="20">
                  <c:v>157.30000000000001</c:v>
                </c:pt>
                <c:pt idx="21">
                  <c:v>157.80000000000001</c:v>
                </c:pt>
                <c:pt idx="22">
                  <c:v>157.4</c:v>
                </c:pt>
                <c:pt idx="23">
                  <c:v>157.19999999999999</c:v>
                </c:pt>
                <c:pt idx="24">
                  <c:v>155.6</c:v>
                </c:pt>
                <c:pt idx="25">
                  <c:v>153.9</c:v>
                </c:pt>
                <c:pt idx="26">
                  <c:v>152.1</c:v>
                </c:pt>
                <c:pt idx="27">
                  <c:v>151.80000000000001</c:v>
                </c:pt>
                <c:pt idx="28">
                  <c:v>151.80000000000001</c:v>
                </c:pt>
                <c:pt idx="29">
                  <c:v>152.19999999999999</c:v>
                </c:pt>
                <c:pt idx="30">
                  <c:v>152.69999999999999</c:v>
                </c:pt>
                <c:pt idx="31">
                  <c:v>153.4</c:v>
                </c:pt>
                <c:pt idx="32">
                  <c:v>152.19999999999999</c:v>
                </c:pt>
                <c:pt idx="33">
                  <c:v>150.69999999999999</c:v>
                </c:pt>
                <c:pt idx="34">
                  <c:v>148.80000000000001</c:v>
                </c:pt>
                <c:pt idx="35">
                  <c:v>148.5</c:v>
                </c:pt>
                <c:pt idx="36">
                  <c:v>148.30000000000001</c:v>
                </c:pt>
                <c:pt idx="37">
                  <c:v>148.4</c:v>
                </c:pt>
                <c:pt idx="38">
                  <c:v>148.5</c:v>
                </c:pt>
                <c:pt idx="39">
                  <c:v>148.4</c:v>
                </c:pt>
                <c:pt idx="40">
                  <c:v>147.9</c:v>
                </c:pt>
                <c:pt idx="41">
                  <c:v>147.4</c:v>
                </c:pt>
                <c:pt idx="42">
                  <c:v>145.69999999999999</c:v>
                </c:pt>
                <c:pt idx="43">
                  <c:v>143.30000000000001</c:v>
                </c:pt>
                <c:pt idx="44">
                  <c:v>139</c:v>
                </c:pt>
                <c:pt idx="45">
                  <c:v>135.1</c:v>
                </c:pt>
                <c:pt idx="46">
                  <c:v>132</c:v>
                </c:pt>
                <c:pt idx="47">
                  <c:v>131</c:v>
                </c:pt>
                <c:pt idx="48">
                  <c:v>131.80000000000001</c:v>
                </c:pt>
                <c:pt idx="49">
                  <c:v>131.80000000000001</c:v>
                </c:pt>
                <c:pt idx="50">
                  <c:v>131.80000000000001</c:v>
                </c:pt>
                <c:pt idx="51">
                  <c:v>131.6</c:v>
                </c:pt>
                <c:pt idx="52">
                  <c:v>131.80000000000001</c:v>
                </c:pt>
                <c:pt idx="53">
                  <c:v>129.9</c:v>
                </c:pt>
                <c:pt idx="54">
                  <c:v>130.9</c:v>
                </c:pt>
                <c:pt idx="55">
                  <c:v>132</c:v>
                </c:pt>
                <c:pt idx="56">
                  <c:v>135.5</c:v>
                </c:pt>
                <c:pt idx="57">
                  <c:v>136.69999999999999</c:v>
                </c:pt>
                <c:pt idx="58">
                  <c:v>137.69999999999999</c:v>
                </c:pt>
                <c:pt idx="59">
                  <c:v>138.4</c:v>
                </c:pt>
                <c:pt idx="60">
                  <c:v>138.6</c:v>
                </c:pt>
                <c:pt idx="61">
                  <c:v>138.4</c:v>
                </c:pt>
                <c:pt idx="62">
                  <c:v>138.30000000000001</c:v>
                </c:pt>
                <c:pt idx="63">
                  <c:v>138.4</c:v>
                </c:pt>
                <c:pt idx="64">
                  <c:v>138.80000000000001</c:v>
                </c:pt>
                <c:pt idx="65">
                  <c:v>139.30000000000001</c:v>
                </c:pt>
                <c:pt idx="66">
                  <c:v>139.9</c:v>
                </c:pt>
                <c:pt idx="67">
                  <c:v>140.1</c:v>
                </c:pt>
                <c:pt idx="68">
                  <c:v>140.30000000000001</c:v>
                </c:pt>
                <c:pt idx="69">
                  <c:v>140.19999999999999</c:v>
                </c:pt>
                <c:pt idx="70">
                  <c:v>140.30000000000001</c:v>
                </c:pt>
                <c:pt idx="71">
                  <c:v>140.19999999999999</c:v>
                </c:pt>
                <c:pt idx="72">
                  <c:v>140.30000000000001</c:v>
                </c:pt>
                <c:pt idx="73">
                  <c:v>140.4</c:v>
                </c:pt>
                <c:pt idx="74">
                  <c:v>140.69999999999999</c:v>
                </c:pt>
                <c:pt idx="75">
                  <c:v>140.9</c:v>
                </c:pt>
                <c:pt idx="76">
                  <c:v>141.1</c:v>
                </c:pt>
                <c:pt idx="77">
                  <c:v>141.1</c:v>
                </c:pt>
                <c:pt idx="78">
                  <c:v>141</c:v>
                </c:pt>
                <c:pt idx="79">
                  <c:v>140.5</c:v>
                </c:pt>
                <c:pt idx="80">
                  <c:v>139.80000000000001</c:v>
                </c:pt>
                <c:pt idx="81">
                  <c:v>138.9</c:v>
                </c:pt>
                <c:pt idx="82">
                  <c:v>138</c:v>
                </c:pt>
                <c:pt idx="83">
                  <c:v>137</c:v>
                </c:pt>
                <c:pt idx="84" formatCode="#0.000">
                  <c:v>136.18600000000001</c:v>
                </c:pt>
                <c:pt idx="85" formatCode="#0.000">
                  <c:v>135.511</c:v>
                </c:pt>
                <c:pt idx="86" formatCode="#0.000">
                  <c:v>135.15700000000001</c:v>
                </c:pt>
                <c:pt idx="87" formatCode="#0.000">
                  <c:v>134.89400000000001</c:v>
                </c:pt>
                <c:pt idx="88" formatCode="#0.000">
                  <c:v>134.67399999999998</c:v>
                </c:pt>
                <c:pt idx="89" formatCode="#0.000">
                  <c:v>134.67599999999999</c:v>
                </c:pt>
                <c:pt idx="90" formatCode="#0.000">
                  <c:v>134.85100000000011</c:v>
                </c:pt>
                <c:pt idx="91" formatCode="#0.000">
                  <c:v>135.31399999999999</c:v>
                </c:pt>
                <c:pt idx="92" formatCode="#0.000">
                  <c:v>136.08800000000011</c:v>
                </c:pt>
                <c:pt idx="93" formatCode="#0.000">
                  <c:v>136.69399999999999</c:v>
                </c:pt>
                <c:pt idx="94" formatCode="#0.000">
                  <c:v>137.37900000000002</c:v>
                </c:pt>
                <c:pt idx="95" formatCode="#0.000">
                  <c:v>137.63800000000001</c:v>
                </c:pt>
                <c:pt idx="96" formatCode="#0.000">
                  <c:v>138.07399999999998</c:v>
                </c:pt>
                <c:pt idx="97" formatCode="#0.000">
                  <c:v>138.08600000000001</c:v>
                </c:pt>
                <c:pt idx="98" formatCode="#0.000">
                  <c:v>138.03300000000002</c:v>
                </c:pt>
                <c:pt idx="99" formatCode="#0.000">
                  <c:v>137.33700000000007</c:v>
                </c:pt>
                <c:pt idx="100" formatCode="#0.000">
                  <c:v>136.499</c:v>
                </c:pt>
                <c:pt idx="101" formatCode="#0.000">
                  <c:v>135.58000000000001</c:v>
                </c:pt>
                <c:pt idx="102" formatCode="#0.000">
                  <c:v>134.64699999999999</c:v>
                </c:pt>
                <c:pt idx="103" formatCode="#0.000">
                  <c:v>133.64899999999997</c:v>
                </c:pt>
                <c:pt idx="104" formatCode="#0.000">
                  <c:v>132.01900000000001</c:v>
                </c:pt>
                <c:pt idx="105" formatCode="#0.000">
                  <c:v>129.55600000000001</c:v>
                </c:pt>
                <c:pt idx="106" formatCode="#0.000">
                  <c:v>127.642</c:v>
                </c:pt>
                <c:pt idx="107" formatCode="#0.000">
                  <c:v>126.39700000000002</c:v>
                </c:pt>
                <c:pt idx="108" formatCode="#0.000">
                  <c:v>125.596</c:v>
                </c:pt>
                <c:pt idx="109" formatCode="#0.000">
                  <c:v>123.49000000000002</c:v>
                </c:pt>
                <c:pt idx="110" formatCode="#0.000">
                  <c:v>121.82299999999998</c:v>
                </c:pt>
                <c:pt idx="111" formatCode="#0.000">
                  <c:v>121.71899999999999</c:v>
                </c:pt>
                <c:pt idx="112" formatCode="#0.000">
                  <c:v>122.783</c:v>
                </c:pt>
                <c:pt idx="113" formatCode="#0.000">
                  <c:v>123.93700000000005</c:v>
                </c:pt>
                <c:pt idx="114" formatCode="#0.000">
                  <c:v>123.95699999999999</c:v>
                </c:pt>
                <c:pt idx="115" formatCode="#0.000">
                  <c:v>126.456</c:v>
                </c:pt>
                <c:pt idx="116" formatCode="#0.000">
                  <c:v>128.54900000000001</c:v>
                </c:pt>
                <c:pt idx="117" formatCode="#0.000">
                  <c:v>132.4980000000001</c:v>
                </c:pt>
                <c:pt idx="118" formatCode="#0.000">
                  <c:v>135.01</c:v>
                </c:pt>
                <c:pt idx="119" formatCode="#0.000">
                  <c:v>137.92200000000011</c:v>
                </c:pt>
                <c:pt idx="120" formatCode="#0.000">
                  <c:v>139.99</c:v>
                </c:pt>
                <c:pt idx="121" formatCode="#0.000">
                  <c:v>140.96300000000002</c:v>
                </c:pt>
                <c:pt idx="122" formatCode="#0.000">
                  <c:v>141.68300000000002</c:v>
                </c:pt>
                <c:pt idx="123" formatCode="#0.000">
                  <c:v>141.905</c:v>
                </c:pt>
              </c:numCache>
            </c:numRef>
          </c:val>
        </c:ser>
        <c:ser>
          <c:idx val="1"/>
          <c:order val="1"/>
          <c:tx>
            <c:strRef>
              <c:f>'BLS Data Series'!$C$24</c:f>
              <c:strCache>
                <c:ptCount val="1"/>
                <c:pt idx="0">
                  <c:v>US Home Price Values- SP Case Shiller 10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'BLS Data Series'!$A$25:$A$148</c:f>
              <c:numCache>
                <c:formatCode>mmm\-yy</c:formatCode>
                <c:ptCount val="124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</c:numCache>
            </c:numRef>
          </c:cat>
          <c:val>
            <c:numRef>
              <c:f>'BLS Data Series'!$C$25:$C$148</c:f>
              <c:numCache>
                <c:formatCode>General</c:formatCode>
                <c:ptCount val="124"/>
                <c:pt idx="0">
                  <c:v>100.74000000000002</c:v>
                </c:pt>
                <c:pt idx="1">
                  <c:v>101.89</c:v>
                </c:pt>
                <c:pt idx="2">
                  <c:v>103.14999999999999</c:v>
                </c:pt>
                <c:pt idx="3">
                  <c:v>104.53</c:v>
                </c:pt>
                <c:pt idx="4">
                  <c:v>106.01</c:v>
                </c:pt>
                <c:pt idx="5">
                  <c:v>107.34</c:v>
                </c:pt>
                <c:pt idx="6">
                  <c:v>108.16999999999999</c:v>
                </c:pt>
                <c:pt idx="7">
                  <c:v>109.07</c:v>
                </c:pt>
                <c:pt idx="8">
                  <c:v>110.03</c:v>
                </c:pt>
                <c:pt idx="9">
                  <c:v>111.16999999999999</c:v>
                </c:pt>
                <c:pt idx="10">
                  <c:v>112.5</c:v>
                </c:pt>
                <c:pt idx="11">
                  <c:v>113.93</c:v>
                </c:pt>
                <c:pt idx="12">
                  <c:v>115.43</c:v>
                </c:pt>
                <c:pt idx="13">
                  <c:v>116.69</c:v>
                </c:pt>
                <c:pt idx="14">
                  <c:v>117.72</c:v>
                </c:pt>
                <c:pt idx="15">
                  <c:v>118.5</c:v>
                </c:pt>
                <c:pt idx="16">
                  <c:v>118.96000000000002</c:v>
                </c:pt>
                <c:pt idx="17">
                  <c:v>119.5</c:v>
                </c:pt>
                <c:pt idx="18">
                  <c:v>120.1</c:v>
                </c:pt>
                <c:pt idx="19">
                  <c:v>120.96000000000002</c:v>
                </c:pt>
                <c:pt idx="20">
                  <c:v>121.95</c:v>
                </c:pt>
                <c:pt idx="21">
                  <c:v>122.81</c:v>
                </c:pt>
                <c:pt idx="22">
                  <c:v>123.61999999999999</c:v>
                </c:pt>
                <c:pt idx="23">
                  <c:v>124.02</c:v>
                </c:pt>
                <c:pt idx="24">
                  <c:v>124.83</c:v>
                </c:pt>
                <c:pt idx="25">
                  <c:v>125.76</c:v>
                </c:pt>
                <c:pt idx="26">
                  <c:v>127.02</c:v>
                </c:pt>
                <c:pt idx="27">
                  <c:v>128.53</c:v>
                </c:pt>
                <c:pt idx="28">
                  <c:v>130.34</c:v>
                </c:pt>
                <c:pt idx="29">
                  <c:v>132.22</c:v>
                </c:pt>
                <c:pt idx="30">
                  <c:v>134.1</c:v>
                </c:pt>
                <c:pt idx="31">
                  <c:v>135.97</c:v>
                </c:pt>
                <c:pt idx="32">
                  <c:v>137.60999999999999</c:v>
                </c:pt>
                <c:pt idx="33">
                  <c:v>139.37</c:v>
                </c:pt>
                <c:pt idx="34">
                  <c:v>141.01</c:v>
                </c:pt>
                <c:pt idx="35">
                  <c:v>142.56</c:v>
                </c:pt>
                <c:pt idx="36">
                  <c:v>143.86000000000001</c:v>
                </c:pt>
                <c:pt idx="37">
                  <c:v>145.04</c:v>
                </c:pt>
                <c:pt idx="38">
                  <c:v>146.10999999999999</c:v>
                </c:pt>
                <c:pt idx="39">
                  <c:v>147.12</c:v>
                </c:pt>
                <c:pt idx="40">
                  <c:v>148.19</c:v>
                </c:pt>
                <c:pt idx="41">
                  <c:v>149.13</c:v>
                </c:pt>
                <c:pt idx="42">
                  <c:v>150.65</c:v>
                </c:pt>
                <c:pt idx="43">
                  <c:v>152.49</c:v>
                </c:pt>
                <c:pt idx="44">
                  <c:v>154.66</c:v>
                </c:pt>
                <c:pt idx="45">
                  <c:v>156.82000000000011</c:v>
                </c:pt>
                <c:pt idx="46">
                  <c:v>159.18</c:v>
                </c:pt>
                <c:pt idx="47">
                  <c:v>161.63999999999999</c:v>
                </c:pt>
                <c:pt idx="48">
                  <c:v>164.01</c:v>
                </c:pt>
                <c:pt idx="49">
                  <c:v>166.41</c:v>
                </c:pt>
                <c:pt idx="50">
                  <c:v>169.42000000000004</c:v>
                </c:pt>
                <c:pt idx="51">
                  <c:v>172.44</c:v>
                </c:pt>
                <c:pt idx="52">
                  <c:v>175.52</c:v>
                </c:pt>
                <c:pt idx="53">
                  <c:v>178.83</c:v>
                </c:pt>
                <c:pt idx="54">
                  <c:v>181.54</c:v>
                </c:pt>
                <c:pt idx="55">
                  <c:v>183.66</c:v>
                </c:pt>
                <c:pt idx="56">
                  <c:v>185.54</c:v>
                </c:pt>
                <c:pt idx="57">
                  <c:v>187.46</c:v>
                </c:pt>
                <c:pt idx="58">
                  <c:v>189.5</c:v>
                </c:pt>
                <c:pt idx="59">
                  <c:v>191.76</c:v>
                </c:pt>
                <c:pt idx="60">
                  <c:v>194.6</c:v>
                </c:pt>
                <c:pt idx="61">
                  <c:v>197.75</c:v>
                </c:pt>
                <c:pt idx="62">
                  <c:v>201.18</c:v>
                </c:pt>
                <c:pt idx="63">
                  <c:v>203.70999999999998</c:v>
                </c:pt>
                <c:pt idx="64">
                  <c:v>206.02</c:v>
                </c:pt>
                <c:pt idx="65">
                  <c:v>208.23</c:v>
                </c:pt>
                <c:pt idx="66">
                  <c:v>210.31</c:v>
                </c:pt>
                <c:pt idx="67">
                  <c:v>212.60999999999999</c:v>
                </c:pt>
                <c:pt idx="68">
                  <c:v>215.03</c:v>
                </c:pt>
                <c:pt idx="69">
                  <c:v>217.5</c:v>
                </c:pt>
                <c:pt idx="70">
                  <c:v>219.96</c:v>
                </c:pt>
                <c:pt idx="71">
                  <c:v>222.17</c:v>
                </c:pt>
                <c:pt idx="72">
                  <c:v>223.81</c:v>
                </c:pt>
                <c:pt idx="73">
                  <c:v>225.55</c:v>
                </c:pt>
                <c:pt idx="74">
                  <c:v>226.29</c:v>
                </c:pt>
                <c:pt idx="75">
                  <c:v>226.6</c:v>
                </c:pt>
                <c:pt idx="76">
                  <c:v>226.53</c:v>
                </c:pt>
                <c:pt idx="77">
                  <c:v>225.76</c:v>
                </c:pt>
                <c:pt idx="78">
                  <c:v>224.69</c:v>
                </c:pt>
                <c:pt idx="79">
                  <c:v>223.82000000000011</c:v>
                </c:pt>
                <c:pt idx="80">
                  <c:v>223.01</c:v>
                </c:pt>
                <c:pt idx="81">
                  <c:v>222.85000000000011</c:v>
                </c:pt>
                <c:pt idx="82">
                  <c:v>222.9</c:v>
                </c:pt>
                <c:pt idx="83">
                  <c:v>222.5</c:v>
                </c:pt>
                <c:pt idx="84">
                  <c:v>222.55</c:v>
                </c:pt>
                <c:pt idx="85">
                  <c:v>222.73</c:v>
                </c:pt>
                <c:pt idx="86">
                  <c:v>222.60999999999999</c:v>
                </c:pt>
                <c:pt idx="87">
                  <c:v>220.8</c:v>
                </c:pt>
                <c:pt idx="88">
                  <c:v>219.10999999999999</c:v>
                </c:pt>
                <c:pt idx="89">
                  <c:v>217</c:v>
                </c:pt>
                <c:pt idx="90">
                  <c:v>214.78</c:v>
                </c:pt>
                <c:pt idx="91">
                  <c:v>212.84</c:v>
                </c:pt>
                <c:pt idx="92">
                  <c:v>210.4800000000001</c:v>
                </c:pt>
                <c:pt idx="93">
                  <c:v>207.75</c:v>
                </c:pt>
                <c:pt idx="94">
                  <c:v>204.16</c:v>
                </c:pt>
                <c:pt idx="95">
                  <c:v>200.65</c:v>
                </c:pt>
                <c:pt idx="96">
                  <c:v>197.1</c:v>
                </c:pt>
                <c:pt idx="97">
                  <c:v>192.67</c:v>
                </c:pt>
                <c:pt idx="98">
                  <c:v>188.95000000000007</c:v>
                </c:pt>
                <c:pt idx="99">
                  <c:v>185.10999999999999</c:v>
                </c:pt>
                <c:pt idx="100">
                  <c:v>182.37</c:v>
                </c:pt>
                <c:pt idx="101">
                  <c:v>180.32000000000011</c:v>
                </c:pt>
                <c:pt idx="102">
                  <c:v>177.32000000000011</c:v>
                </c:pt>
                <c:pt idx="103">
                  <c:v>175.12</c:v>
                </c:pt>
                <c:pt idx="104">
                  <c:v>171.34</c:v>
                </c:pt>
                <c:pt idx="105">
                  <c:v>167.89000000000001</c:v>
                </c:pt>
                <c:pt idx="106">
                  <c:v>164.99</c:v>
                </c:pt>
                <c:pt idx="107">
                  <c:v>162</c:v>
                </c:pt>
                <c:pt idx="108">
                  <c:v>158.73999999999998</c:v>
                </c:pt>
                <c:pt idx="109">
                  <c:v>156.4</c:v>
                </c:pt>
                <c:pt idx="110">
                  <c:v>154</c:v>
                </c:pt>
                <c:pt idx="111">
                  <c:v>151.97</c:v>
                </c:pt>
                <c:pt idx="112">
                  <c:v>151.93</c:v>
                </c:pt>
                <c:pt idx="113">
                  <c:v>153.22</c:v>
                </c:pt>
                <c:pt idx="114">
                  <c:v>154.79</c:v>
                </c:pt>
                <c:pt idx="115">
                  <c:v>156.66</c:v>
                </c:pt>
                <c:pt idx="116">
                  <c:v>156.9</c:v>
                </c:pt>
                <c:pt idx="117">
                  <c:v>156.97999999999999</c:v>
                </c:pt>
                <c:pt idx="118">
                  <c:v>157.41</c:v>
                </c:pt>
                <c:pt idx="119">
                  <c:v>158.06</c:v>
                </c:pt>
                <c:pt idx="120">
                  <c:v>158.63999999999999</c:v>
                </c:pt>
                <c:pt idx="121">
                  <c:v>158.72999999999999</c:v>
                </c:pt>
                <c:pt idx="122">
                  <c:v>158.99</c:v>
                </c:pt>
              </c:numCache>
            </c:numRef>
          </c:val>
        </c:ser>
        <c:marker val="1"/>
        <c:axId val="46906752"/>
        <c:axId val="46959232"/>
      </c:lineChart>
      <c:dateAx>
        <c:axId val="46906752"/>
        <c:scaling>
          <c:orientation val="minMax"/>
        </c:scaling>
        <c:axPos val="b"/>
        <c:numFmt formatCode="mmm\-yy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6959232"/>
        <c:crosses val="autoZero"/>
        <c:auto val="1"/>
        <c:lblOffset val="100"/>
      </c:dateAx>
      <c:valAx>
        <c:axId val="46959232"/>
        <c:scaling>
          <c:orientation val="minMax"/>
        </c:scaling>
        <c:axPos val="l"/>
        <c:majorGridlines/>
        <c:numFmt formatCode="#0.0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4690675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2000"/>
          </a:pPr>
          <a:endParaRPr lang="en-US"/>
        </a:p>
      </c:txPr>
    </c:legend>
    <c:plotVisOnly val="1"/>
  </c:chart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70D4-E1AF-4F90-BE00-B2432F1F118E}" type="datetimeFigureOut">
              <a:rPr lang="en-US" smtClean="0"/>
              <a:pPr/>
              <a:t>6/10/2010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2F15-2C46-4B53-9E3C-B4FBDD981D95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70D4-E1AF-4F90-BE00-B2432F1F118E}" type="datetimeFigureOut">
              <a:rPr lang="en-US" smtClean="0"/>
              <a:pPr/>
              <a:t>6/10/2010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2F15-2C46-4B53-9E3C-B4FBDD981D95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70D4-E1AF-4F90-BE00-B2432F1F118E}" type="datetimeFigureOut">
              <a:rPr lang="en-US" smtClean="0"/>
              <a:pPr/>
              <a:t>6/10/2010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2F15-2C46-4B53-9E3C-B4FBDD981D95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70D4-E1AF-4F90-BE00-B2432F1F118E}" type="datetimeFigureOut">
              <a:rPr lang="en-US" smtClean="0"/>
              <a:pPr/>
              <a:t>6/10/2010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2F15-2C46-4B53-9E3C-B4FBDD981D95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70D4-E1AF-4F90-BE00-B2432F1F118E}" type="datetimeFigureOut">
              <a:rPr lang="en-US" smtClean="0"/>
              <a:pPr/>
              <a:t>6/10/2010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2F15-2C46-4B53-9E3C-B4FBDD981D95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70D4-E1AF-4F90-BE00-B2432F1F118E}" type="datetimeFigureOut">
              <a:rPr lang="en-US" smtClean="0"/>
              <a:pPr/>
              <a:t>6/10/2010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2F15-2C46-4B53-9E3C-B4FBDD981D95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70D4-E1AF-4F90-BE00-B2432F1F118E}" type="datetimeFigureOut">
              <a:rPr lang="en-US" smtClean="0"/>
              <a:pPr/>
              <a:t>6/10/2010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2F15-2C46-4B53-9E3C-B4FBDD981D95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70D4-E1AF-4F90-BE00-B2432F1F118E}" type="datetimeFigureOut">
              <a:rPr lang="en-US" smtClean="0"/>
              <a:pPr/>
              <a:t>6/10/2010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2F15-2C46-4B53-9E3C-B4FBDD981D95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70D4-E1AF-4F90-BE00-B2432F1F118E}" type="datetimeFigureOut">
              <a:rPr lang="en-US" smtClean="0"/>
              <a:pPr/>
              <a:t>6/10/2010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2F15-2C46-4B53-9E3C-B4FBDD981D95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70D4-E1AF-4F90-BE00-B2432F1F118E}" type="datetimeFigureOut">
              <a:rPr lang="en-US" smtClean="0"/>
              <a:pPr/>
              <a:t>6/10/2010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2F15-2C46-4B53-9E3C-B4FBDD981D95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70D4-E1AF-4F90-BE00-B2432F1F118E}" type="datetimeFigureOut">
              <a:rPr lang="en-US" smtClean="0"/>
              <a:pPr/>
              <a:t>6/10/2010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2F15-2C46-4B53-9E3C-B4FBDD981D95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470D4-E1AF-4F90-BE00-B2432F1F118E}" type="datetimeFigureOut">
              <a:rPr lang="en-US" smtClean="0"/>
              <a:pPr/>
              <a:t>6/10/2010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C2F15-2C46-4B53-9E3C-B4FBDD981D95}" type="slidenum">
              <a:rPr lang="es-AR" smtClean="0"/>
              <a:pPr/>
              <a:t>‹#›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t.com/cms/s/0/0e4a7b38-496a-11df-9060-00144feab49a.html" TargetMode="External"/><Relationship Id="rId2" Type="http://schemas.openxmlformats.org/officeDocument/2006/relationships/hyperlink" Target="http://www.ft.com/indepth/goldman-sach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t.com/cms/s/0/76c9bf22-52fa-11df-813e-00144feab49a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Reputation and Sudden Collapse in Secondary Markets	</a:t>
            </a:r>
            <a:endParaRPr lang="es-A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err="1" smtClean="0"/>
              <a:t>Discussion</a:t>
            </a:r>
            <a:r>
              <a:rPr lang="es-AR" dirty="0" smtClean="0"/>
              <a:t> </a:t>
            </a:r>
            <a:r>
              <a:rPr lang="es-AR" dirty="0" err="1" smtClean="0"/>
              <a:t>by</a:t>
            </a:r>
            <a:endParaRPr lang="es-AR" dirty="0" smtClean="0"/>
          </a:p>
          <a:p>
            <a:r>
              <a:rPr lang="es-AR" dirty="0" smtClean="0"/>
              <a:t>Andy Neumeyer</a:t>
            </a:r>
          </a:p>
          <a:p>
            <a:r>
              <a:rPr lang="es-AR" dirty="0" smtClean="0"/>
              <a:t>Universidad Torcuato Di Tella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Interpretation</a:t>
            </a:r>
            <a:r>
              <a:rPr lang="es-AR" dirty="0" smtClean="0"/>
              <a:t> of </a:t>
            </a:r>
            <a:r>
              <a:rPr lang="es-AR" dirty="0" err="1" smtClean="0"/>
              <a:t>Secondary</a:t>
            </a:r>
            <a:r>
              <a:rPr lang="es-AR" dirty="0" smtClean="0"/>
              <a:t> </a:t>
            </a:r>
            <a:r>
              <a:rPr lang="es-AR" dirty="0" err="1" smtClean="0"/>
              <a:t>Market</a:t>
            </a:r>
            <a:endParaRPr lang="es-AR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438400" y="34290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286000" y="2477869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err="1" smtClean="0"/>
              <a:t>Buys</a:t>
            </a:r>
            <a:r>
              <a:rPr lang="es-AR" dirty="0" smtClean="0"/>
              <a:t> </a:t>
            </a:r>
            <a:r>
              <a:rPr lang="es-AR" dirty="0" err="1" smtClean="0"/>
              <a:t>assets</a:t>
            </a:r>
            <a:r>
              <a:rPr lang="es-AR" dirty="0" smtClean="0"/>
              <a:t> </a:t>
            </a:r>
            <a:r>
              <a:rPr lang="es-AR" dirty="0" err="1" smtClean="0"/>
              <a:t>with</a:t>
            </a:r>
            <a:r>
              <a:rPr lang="es-AR" dirty="0" smtClean="0"/>
              <a:t> at </a:t>
            </a:r>
            <a:r>
              <a:rPr lang="es-AR" dirty="0" err="1" smtClean="0"/>
              <a:t>cost</a:t>
            </a:r>
            <a:r>
              <a:rPr lang="es-AR" dirty="0" smtClean="0"/>
              <a:t> q</a:t>
            </a:r>
            <a:endParaRPr lang="es-AR" dirty="0"/>
          </a:p>
        </p:txBody>
      </p:sp>
      <p:sp>
        <p:nvSpPr>
          <p:cNvPr id="11" name="Rectangle 10"/>
          <p:cNvSpPr/>
          <p:nvPr/>
        </p:nvSpPr>
        <p:spPr>
          <a:xfrm>
            <a:off x="5638800" y="1828800"/>
            <a:ext cx="1447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err="1" smtClean="0"/>
              <a:t>Sells</a:t>
            </a:r>
            <a:r>
              <a:rPr lang="es-AR" dirty="0" smtClean="0"/>
              <a:t> ABS (</a:t>
            </a:r>
            <a:r>
              <a:rPr lang="es-AR" dirty="0" err="1" smtClean="0"/>
              <a:t>with</a:t>
            </a:r>
            <a:r>
              <a:rPr lang="es-AR" dirty="0" smtClean="0"/>
              <a:t> </a:t>
            </a:r>
            <a:r>
              <a:rPr lang="es-AR" dirty="0" err="1" smtClean="0"/>
              <a:t>possibly</a:t>
            </a:r>
            <a:r>
              <a:rPr lang="es-AR" dirty="0" smtClean="0"/>
              <a:t> </a:t>
            </a:r>
            <a:r>
              <a:rPr lang="es-AR" dirty="0" err="1" smtClean="0"/>
              <a:t>complex</a:t>
            </a:r>
            <a:r>
              <a:rPr lang="es-AR" dirty="0" smtClean="0"/>
              <a:t> </a:t>
            </a:r>
            <a:r>
              <a:rPr lang="es-AR" dirty="0" err="1" smtClean="0"/>
              <a:t>payoff</a:t>
            </a:r>
            <a:r>
              <a:rPr lang="es-AR" dirty="0" smtClean="0"/>
              <a:t>)</a:t>
            </a:r>
            <a:endParaRPr lang="es-AR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715000" y="34290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781800" y="2743200"/>
            <a:ext cx="19050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err="1" smtClean="0"/>
              <a:t>Buyer</a:t>
            </a:r>
            <a:endParaRPr lang="es-AR" dirty="0"/>
          </a:p>
        </p:txBody>
      </p:sp>
      <p:sp>
        <p:nvSpPr>
          <p:cNvPr id="15" name="Rectangle 14"/>
          <p:cNvSpPr/>
          <p:nvPr/>
        </p:nvSpPr>
        <p:spPr>
          <a:xfrm>
            <a:off x="2362200" y="3733800"/>
            <a:ext cx="137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err="1" smtClean="0"/>
              <a:t>perfect</a:t>
            </a:r>
            <a:r>
              <a:rPr lang="es-AR" dirty="0" smtClean="0"/>
              <a:t> </a:t>
            </a:r>
            <a:r>
              <a:rPr lang="es-AR" dirty="0" err="1" smtClean="0"/>
              <a:t>information</a:t>
            </a:r>
            <a:r>
              <a:rPr lang="es-AR" dirty="0" smtClean="0"/>
              <a:t> </a:t>
            </a:r>
            <a:endParaRPr lang="es-AR" dirty="0"/>
          </a:p>
        </p:txBody>
      </p:sp>
      <p:sp>
        <p:nvSpPr>
          <p:cNvPr id="16" name="Rectangle 15"/>
          <p:cNvSpPr/>
          <p:nvPr/>
        </p:nvSpPr>
        <p:spPr>
          <a:xfrm>
            <a:off x="5638800" y="3697069"/>
            <a:ext cx="137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err="1" smtClean="0"/>
              <a:t>imperfect</a:t>
            </a:r>
            <a:r>
              <a:rPr lang="es-AR" dirty="0" smtClean="0"/>
              <a:t> </a:t>
            </a:r>
            <a:r>
              <a:rPr lang="es-AR" dirty="0" err="1" smtClean="0"/>
              <a:t>information</a:t>
            </a:r>
            <a:r>
              <a:rPr lang="es-AR" dirty="0" smtClean="0"/>
              <a:t> </a:t>
            </a:r>
            <a:endParaRPr lang="es-AR" dirty="0"/>
          </a:p>
        </p:txBody>
      </p:sp>
      <p:sp>
        <p:nvSpPr>
          <p:cNvPr id="17" name="Left Brace 16"/>
          <p:cNvSpPr/>
          <p:nvPr/>
        </p:nvSpPr>
        <p:spPr>
          <a:xfrm rot="16200000">
            <a:off x="6096000" y="3810000"/>
            <a:ext cx="304800" cy="1676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Rectangle 17"/>
          <p:cNvSpPr/>
          <p:nvPr/>
        </p:nvSpPr>
        <p:spPr>
          <a:xfrm>
            <a:off x="5638800" y="4840069"/>
            <a:ext cx="137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smtClean="0"/>
              <a:t>FRAGILE MARKET</a:t>
            </a:r>
            <a:endParaRPr lang="es-AR" dirty="0"/>
          </a:p>
        </p:txBody>
      </p:sp>
      <p:sp>
        <p:nvSpPr>
          <p:cNvPr id="19" name="Oval 18"/>
          <p:cNvSpPr/>
          <p:nvPr/>
        </p:nvSpPr>
        <p:spPr>
          <a:xfrm>
            <a:off x="152400" y="1828800"/>
            <a:ext cx="2133600" cy="3276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err="1" smtClean="0"/>
              <a:t>Mortgages</a:t>
            </a:r>
            <a:endParaRPr lang="es-AR" dirty="0" smtClean="0"/>
          </a:p>
          <a:p>
            <a:pPr algn="ctr"/>
            <a:r>
              <a:rPr lang="es-AR" dirty="0" smtClean="0"/>
              <a:t>Car </a:t>
            </a:r>
            <a:r>
              <a:rPr lang="es-AR" dirty="0" err="1" smtClean="0"/>
              <a:t>Loans</a:t>
            </a:r>
            <a:endParaRPr lang="es-AR" dirty="0" smtClean="0"/>
          </a:p>
          <a:p>
            <a:pPr algn="ctr"/>
            <a:r>
              <a:rPr lang="es-AR" dirty="0" err="1" smtClean="0"/>
              <a:t>Student</a:t>
            </a:r>
            <a:r>
              <a:rPr lang="es-AR" dirty="0" smtClean="0"/>
              <a:t> </a:t>
            </a:r>
            <a:r>
              <a:rPr lang="es-AR" dirty="0" err="1" smtClean="0"/>
              <a:t>Loans</a:t>
            </a:r>
            <a:endParaRPr lang="es-AR" dirty="0" smtClean="0"/>
          </a:p>
          <a:p>
            <a:pPr algn="ctr"/>
            <a:r>
              <a:rPr lang="es-AR" dirty="0" err="1" smtClean="0"/>
              <a:t>Credit</a:t>
            </a:r>
            <a:r>
              <a:rPr lang="es-AR" dirty="0" smtClean="0"/>
              <a:t> </a:t>
            </a:r>
            <a:r>
              <a:rPr lang="es-AR" dirty="0" err="1" smtClean="0"/>
              <a:t>Cards</a:t>
            </a:r>
            <a:endParaRPr lang="es-AR" dirty="0" smtClean="0"/>
          </a:p>
          <a:p>
            <a:pPr algn="ctr"/>
            <a:endParaRPr lang="es-AR" dirty="0"/>
          </a:p>
        </p:txBody>
      </p:sp>
      <p:sp>
        <p:nvSpPr>
          <p:cNvPr id="22" name="Oval 21"/>
          <p:cNvSpPr/>
          <p:nvPr/>
        </p:nvSpPr>
        <p:spPr>
          <a:xfrm>
            <a:off x="3810000" y="2667000"/>
            <a:ext cx="16764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ABS </a:t>
            </a:r>
            <a:r>
              <a:rPr lang="es-AR" dirty="0" err="1" smtClean="0"/>
              <a:t>Originator</a:t>
            </a:r>
            <a:endParaRPr lang="es-A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Interpretation</a:t>
            </a:r>
            <a:r>
              <a:rPr lang="es-AR" dirty="0" smtClean="0"/>
              <a:t> of </a:t>
            </a:r>
            <a:r>
              <a:rPr lang="es-AR" dirty="0" err="1" smtClean="0"/>
              <a:t>Secondary</a:t>
            </a:r>
            <a:r>
              <a:rPr lang="es-AR" dirty="0" smtClean="0"/>
              <a:t> </a:t>
            </a:r>
            <a:r>
              <a:rPr lang="es-AR" dirty="0" err="1" smtClean="0"/>
              <a:t>Market</a:t>
            </a:r>
            <a:endParaRPr lang="es-AR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438400" y="34290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286000" y="2477869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err="1" smtClean="0"/>
              <a:t>Buys</a:t>
            </a:r>
            <a:r>
              <a:rPr lang="es-AR" dirty="0" smtClean="0"/>
              <a:t> </a:t>
            </a:r>
            <a:r>
              <a:rPr lang="es-AR" dirty="0" err="1" smtClean="0"/>
              <a:t>assets</a:t>
            </a:r>
            <a:r>
              <a:rPr lang="es-AR" dirty="0" smtClean="0"/>
              <a:t> </a:t>
            </a:r>
            <a:r>
              <a:rPr lang="es-AR" dirty="0" err="1" smtClean="0"/>
              <a:t>with</a:t>
            </a:r>
            <a:r>
              <a:rPr lang="es-AR" dirty="0" smtClean="0"/>
              <a:t> at </a:t>
            </a:r>
            <a:r>
              <a:rPr lang="es-AR" dirty="0" err="1" smtClean="0"/>
              <a:t>cost</a:t>
            </a:r>
            <a:r>
              <a:rPr lang="es-AR" dirty="0" smtClean="0"/>
              <a:t> q</a:t>
            </a:r>
            <a:endParaRPr lang="es-AR" dirty="0"/>
          </a:p>
        </p:txBody>
      </p:sp>
      <p:sp>
        <p:nvSpPr>
          <p:cNvPr id="11" name="Rectangle 10"/>
          <p:cNvSpPr/>
          <p:nvPr/>
        </p:nvSpPr>
        <p:spPr>
          <a:xfrm>
            <a:off x="5638800" y="1828800"/>
            <a:ext cx="1447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err="1" smtClean="0"/>
              <a:t>Sells</a:t>
            </a:r>
            <a:r>
              <a:rPr lang="es-AR" dirty="0" smtClean="0"/>
              <a:t> ABS (</a:t>
            </a:r>
            <a:r>
              <a:rPr lang="es-AR" dirty="0" err="1" smtClean="0"/>
              <a:t>with</a:t>
            </a:r>
            <a:r>
              <a:rPr lang="es-AR" dirty="0" smtClean="0"/>
              <a:t> </a:t>
            </a:r>
            <a:r>
              <a:rPr lang="es-AR" dirty="0" err="1" smtClean="0"/>
              <a:t>possibly</a:t>
            </a:r>
            <a:r>
              <a:rPr lang="es-AR" dirty="0" smtClean="0"/>
              <a:t> </a:t>
            </a:r>
            <a:r>
              <a:rPr lang="es-AR" dirty="0" err="1" smtClean="0"/>
              <a:t>complex</a:t>
            </a:r>
            <a:r>
              <a:rPr lang="es-AR" dirty="0" smtClean="0"/>
              <a:t> </a:t>
            </a:r>
            <a:r>
              <a:rPr lang="es-AR" dirty="0" err="1" smtClean="0"/>
              <a:t>payoff</a:t>
            </a:r>
            <a:r>
              <a:rPr lang="es-AR" dirty="0" smtClean="0"/>
              <a:t>)</a:t>
            </a:r>
            <a:endParaRPr lang="es-AR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715000" y="34290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781800" y="2743200"/>
            <a:ext cx="19050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err="1" smtClean="0"/>
              <a:t>Buyer</a:t>
            </a:r>
            <a:endParaRPr lang="es-AR" dirty="0"/>
          </a:p>
        </p:txBody>
      </p:sp>
      <p:sp>
        <p:nvSpPr>
          <p:cNvPr id="15" name="Rectangle 14"/>
          <p:cNvSpPr/>
          <p:nvPr/>
        </p:nvSpPr>
        <p:spPr>
          <a:xfrm>
            <a:off x="2362200" y="3733800"/>
            <a:ext cx="137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err="1" smtClean="0"/>
              <a:t>perfect</a:t>
            </a:r>
            <a:r>
              <a:rPr lang="es-AR" dirty="0" smtClean="0"/>
              <a:t> </a:t>
            </a:r>
            <a:r>
              <a:rPr lang="es-AR" dirty="0" err="1" smtClean="0"/>
              <a:t>information</a:t>
            </a:r>
            <a:r>
              <a:rPr lang="es-AR" dirty="0" smtClean="0"/>
              <a:t> </a:t>
            </a:r>
            <a:endParaRPr lang="es-AR" dirty="0"/>
          </a:p>
        </p:txBody>
      </p:sp>
      <p:sp>
        <p:nvSpPr>
          <p:cNvPr id="16" name="Rectangle 15"/>
          <p:cNvSpPr/>
          <p:nvPr/>
        </p:nvSpPr>
        <p:spPr>
          <a:xfrm>
            <a:off x="5638800" y="3697069"/>
            <a:ext cx="137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err="1" smtClean="0"/>
              <a:t>imperfect</a:t>
            </a:r>
            <a:r>
              <a:rPr lang="es-AR" dirty="0" smtClean="0"/>
              <a:t> </a:t>
            </a:r>
            <a:r>
              <a:rPr lang="es-AR" dirty="0" err="1" smtClean="0"/>
              <a:t>information</a:t>
            </a:r>
            <a:r>
              <a:rPr lang="es-AR" dirty="0" smtClean="0"/>
              <a:t> </a:t>
            </a:r>
            <a:endParaRPr lang="es-AR" dirty="0"/>
          </a:p>
        </p:txBody>
      </p:sp>
      <p:sp>
        <p:nvSpPr>
          <p:cNvPr id="14" name="Rectangle 13"/>
          <p:cNvSpPr/>
          <p:nvPr/>
        </p:nvSpPr>
        <p:spPr>
          <a:xfrm>
            <a:off x="4114800" y="4306669"/>
            <a:ext cx="137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smtClean="0"/>
              <a:t>Goldman Chari</a:t>
            </a:r>
            <a:endParaRPr lang="es-AR" dirty="0"/>
          </a:p>
        </p:txBody>
      </p:sp>
      <p:sp>
        <p:nvSpPr>
          <p:cNvPr id="17" name="Left Brace 16"/>
          <p:cNvSpPr/>
          <p:nvPr/>
        </p:nvSpPr>
        <p:spPr>
          <a:xfrm rot="16200000">
            <a:off x="6096000" y="3810000"/>
            <a:ext cx="304800" cy="1676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Rectangle 17"/>
          <p:cNvSpPr/>
          <p:nvPr/>
        </p:nvSpPr>
        <p:spPr>
          <a:xfrm>
            <a:off x="5638800" y="4840069"/>
            <a:ext cx="137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smtClean="0"/>
              <a:t>FRAGILE MARKET</a:t>
            </a:r>
            <a:endParaRPr lang="es-AR" dirty="0"/>
          </a:p>
        </p:txBody>
      </p:sp>
      <p:sp>
        <p:nvSpPr>
          <p:cNvPr id="19" name="Oval 18"/>
          <p:cNvSpPr/>
          <p:nvPr/>
        </p:nvSpPr>
        <p:spPr>
          <a:xfrm>
            <a:off x="152400" y="1828800"/>
            <a:ext cx="2133600" cy="3276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err="1" smtClean="0"/>
              <a:t>Mortgages</a:t>
            </a:r>
            <a:endParaRPr lang="es-AR" dirty="0" smtClean="0"/>
          </a:p>
          <a:p>
            <a:pPr algn="ctr"/>
            <a:r>
              <a:rPr lang="es-AR" dirty="0" smtClean="0"/>
              <a:t>Car </a:t>
            </a:r>
            <a:r>
              <a:rPr lang="es-AR" dirty="0" err="1" smtClean="0"/>
              <a:t>Loans</a:t>
            </a:r>
            <a:endParaRPr lang="es-AR" dirty="0" smtClean="0"/>
          </a:p>
          <a:p>
            <a:pPr algn="ctr"/>
            <a:r>
              <a:rPr lang="es-AR" dirty="0" err="1" smtClean="0"/>
              <a:t>Student</a:t>
            </a:r>
            <a:r>
              <a:rPr lang="es-AR" dirty="0" smtClean="0"/>
              <a:t> </a:t>
            </a:r>
            <a:r>
              <a:rPr lang="es-AR" dirty="0" err="1" smtClean="0"/>
              <a:t>Loans</a:t>
            </a:r>
            <a:endParaRPr lang="es-AR" dirty="0" smtClean="0"/>
          </a:p>
          <a:p>
            <a:pPr algn="ctr"/>
            <a:r>
              <a:rPr lang="es-AR" dirty="0" err="1" smtClean="0"/>
              <a:t>Credit</a:t>
            </a:r>
            <a:r>
              <a:rPr lang="es-AR" dirty="0" smtClean="0"/>
              <a:t> </a:t>
            </a:r>
            <a:r>
              <a:rPr lang="es-AR" dirty="0" err="1" smtClean="0"/>
              <a:t>Cards</a:t>
            </a:r>
            <a:endParaRPr lang="es-AR" dirty="0" smtClean="0"/>
          </a:p>
          <a:p>
            <a:pPr algn="ctr"/>
            <a:endParaRPr lang="es-AR" dirty="0"/>
          </a:p>
        </p:txBody>
      </p:sp>
      <p:pic>
        <p:nvPicPr>
          <p:cNvPr id="1026" name="Picture 2" descr="K:\blackberry\pictures\IMG00005-20100610-1652.jpg"/>
          <p:cNvPicPr>
            <a:picLocks noChangeAspect="1" noChangeArrowheads="1"/>
          </p:cNvPicPr>
          <p:nvPr/>
        </p:nvPicPr>
        <p:blipFill>
          <a:blip r:embed="rId2" cstate="print"/>
          <a:srcRect l="28200" t="5600" r="27000" b="16000"/>
          <a:stretch>
            <a:fillRect/>
          </a:stretch>
        </p:blipFill>
        <p:spPr bwMode="auto">
          <a:xfrm>
            <a:off x="3810000" y="2161619"/>
            <a:ext cx="1600200" cy="2100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Setup</a:t>
            </a:r>
            <a:r>
              <a:rPr lang="es-AR" dirty="0" smtClean="0"/>
              <a:t> of </a:t>
            </a:r>
            <a:r>
              <a:rPr lang="es-AR" dirty="0" err="1" smtClean="0"/>
              <a:t>the</a:t>
            </a:r>
            <a:r>
              <a:rPr lang="es-AR" dirty="0" smtClean="0"/>
              <a:t> </a:t>
            </a:r>
            <a:r>
              <a:rPr lang="es-AR" dirty="0" err="1" smtClean="0"/>
              <a:t>Model</a:t>
            </a:r>
            <a:endParaRPr lang="es-AR" dirty="0"/>
          </a:p>
        </p:txBody>
      </p:sp>
      <p:sp>
        <p:nvSpPr>
          <p:cNvPr id="4" name="Oval 3"/>
          <p:cNvSpPr/>
          <p:nvPr/>
        </p:nvSpPr>
        <p:spPr>
          <a:xfrm>
            <a:off x="838200" y="1600200"/>
            <a:ext cx="16764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ABS </a:t>
            </a:r>
            <a:r>
              <a:rPr lang="es-AR" dirty="0" err="1" smtClean="0"/>
              <a:t>Originator</a:t>
            </a:r>
            <a:endParaRPr lang="es-AR" dirty="0"/>
          </a:p>
        </p:txBody>
      </p:sp>
      <p:sp>
        <p:nvSpPr>
          <p:cNvPr id="11" name="Rectangle 10"/>
          <p:cNvSpPr/>
          <p:nvPr/>
        </p:nvSpPr>
        <p:spPr>
          <a:xfrm>
            <a:off x="3733800" y="1676400"/>
            <a:ext cx="1676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3200" dirty="0" err="1" smtClean="0"/>
              <a:t>Sells</a:t>
            </a:r>
            <a:r>
              <a:rPr lang="es-AR" sz="2800" dirty="0" smtClean="0"/>
              <a:t> </a:t>
            </a:r>
            <a:r>
              <a:rPr lang="es-AR" sz="3200" dirty="0" smtClean="0"/>
              <a:t>ABS</a:t>
            </a:r>
            <a:endParaRPr lang="es-AR" sz="28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895600" y="2476500"/>
            <a:ext cx="31242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477000" y="1676400"/>
            <a:ext cx="19050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err="1" smtClean="0"/>
              <a:t>Buyer</a:t>
            </a:r>
            <a:endParaRPr lang="es-A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3505200"/>
            <a:ext cx="35433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4038" y="4953000"/>
            <a:ext cx="54959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429000"/>
            <a:ext cx="54864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Static</a:t>
            </a:r>
            <a:r>
              <a:rPr lang="es-AR" dirty="0" smtClean="0"/>
              <a:t> </a:t>
            </a:r>
            <a:r>
              <a:rPr lang="es-AR" dirty="0" err="1" smtClean="0"/>
              <a:t>Model</a:t>
            </a:r>
            <a:endParaRPr lang="es-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Secondary market exists </a:t>
            </a:r>
            <a:r>
              <a:rPr lang="en-US" dirty="0" err="1" smtClean="0"/>
              <a:t>iff</a:t>
            </a:r>
            <a:r>
              <a:rPr lang="en-US" dirty="0" smtClean="0"/>
              <a:t> ABS originator sells (is active)</a:t>
            </a:r>
          </a:p>
          <a:p>
            <a:endParaRPr lang="en-US" dirty="0" smtClean="0"/>
          </a:p>
          <a:p>
            <a:r>
              <a:rPr lang="en-US" dirty="0" smtClean="0"/>
              <a:t>Perfect information: only costs matter</a:t>
            </a:r>
          </a:p>
          <a:p>
            <a:r>
              <a:rPr lang="en-US" dirty="0" smtClean="0"/>
              <a:t>Assumption on returns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628900"/>
            <a:ext cx="4572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4138" y="4725987"/>
            <a:ext cx="3895725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Static</a:t>
            </a:r>
            <a:r>
              <a:rPr lang="es-AR" dirty="0" smtClean="0"/>
              <a:t> </a:t>
            </a:r>
            <a:r>
              <a:rPr lang="es-AR" dirty="0" err="1" smtClean="0"/>
              <a:t>Model</a:t>
            </a:r>
            <a:endParaRPr lang="es-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Imperfect information (</a:t>
            </a:r>
            <a:r>
              <a:rPr lang="en-US" dirty="0" err="1" smtClean="0"/>
              <a:t>lemmons</a:t>
            </a:r>
            <a:r>
              <a:rPr lang="en-US" dirty="0" smtClean="0"/>
              <a:t>): there is trade </a:t>
            </a:r>
            <a:r>
              <a:rPr lang="en-US" dirty="0" err="1" smtClean="0"/>
              <a:t>iff</a:t>
            </a:r>
            <a:endParaRPr lang="en-US" dirty="0" smtClean="0"/>
          </a:p>
          <a:p>
            <a:endParaRPr lang="es-AR" dirty="0" smtClean="0"/>
          </a:p>
          <a:p>
            <a:endParaRPr lang="es-AR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724400"/>
            <a:ext cx="70104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9238" y="2743200"/>
            <a:ext cx="61055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Dynamic</a:t>
            </a:r>
            <a:r>
              <a:rPr lang="es-AR" dirty="0" smtClean="0"/>
              <a:t> </a:t>
            </a:r>
            <a:r>
              <a:rPr lang="es-AR" dirty="0" err="1" smtClean="0"/>
              <a:t>Model</a:t>
            </a:r>
            <a:endParaRPr lang="es-AR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562600" y="1600200"/>
            <a:ext cx="35814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AR" dirty="0" smtClean="0"/>
              <a:t>In t = 2</a:t>
            </a:r>
          </a:p>
          <a:p>
            <a:r>
              <a:rPr lang="en-US" dirty="0" smtClean="0"/>
              <a:t>New buyer observes payoff of ABS in t = 1</a:t>
            </a:r>
          </a:p>
          <a:p>
            <a:r>
              <a:rPr lang="en-US" dirty="0" smtClean="0"/>
              <a:t>ABS originator issues ABS with same (π, </a:t>
            </a:r>
            <a:r>
              <a:rPr lang="en-US" dirty="0" smtClean="0"/>
              <a:t>c) </a:t>
            </a:r>
            <a:r>
              <a:rPr lang="en-US" dirty="0" smtClean="0"/>
              <a:t>of t = 1</a:t>
            </a:r>
          </a:p>
          <a:p>
            <a:r>
              <a:rPr lang="en-US" dirty="0" smtClean="0"/>
              <a:t>Beliefs μ</a:t>
            </a:r>
            <a:r>
              <a:rPr lang="en-US" baseline="-25000" dirty="0" smtClean="0"/>
              <a:t>2 </a:t>
            </a:r>
            <a:r>
              <a:rPr lang="en-US" dirty="0" smtClean="0"/>
              <a:t>depend on actions and v realizations in t =</a:t>
            </a:r>
            <a:r>
              <a:rPr lang="en-US" dirty="0" smtClean="0"/>
              <a:t>1</a:t>
            </a:r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871" y="1676400"/>
            <a:ext cx="5534929" cy="3623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971800"/>
            <a:ext cx="51720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447800"/>
            <a:ext cx="788213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Dynamic</a:t>
            </a:r>
            <a:r>
              <a:rPr lang="es-AR" dirty="0" smtClean="0"/>
              <a:t> </a:t>
            </a:r>
            <a:r>
              <a:rPr lang="es-AR" dirty="0" err="1" smtClean="0"/>
              <a:t>Model</a:t>
            </a:r>
            <a:endParaRPr lang="es-AR" dirty="0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810000"/>
            <a:ext cx="5849878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 Model: crucial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ABS assembled by originator has always the same (π, </a:t>
            </a:r>
            <a:r>
              <a:rPr lang="en-US" dirty="0" smtClean="0"/>
              <a:t>c)</a:t>
            </a:r>
          </a:p>
          <a:p>
            <a:pPr lvl="1"/>
            <a:r>
              <a:rPr lang="en-US" dirty="0" smtClean="0"/>
              <a:t>Otherwise no </a:t>
            </a:r>
            <a:r>
              <a:rPr lang="en-US" dirty="0" smtClean="0"/>
              <a:t>Bayesian </a:t>
            </a:r>
            <a:r>
              <a:rPr lang="en-US" dirty="0" smtClean="0"/>
              <a:t>learning → all results collapse</a:t>
            </a:r>
          </a:p>
          <a:p>
            <a:r>
              <a:rPr lang="en-US" dirty="0" smtClean="0"/>
              <a:t>Othe</a:t>
            </a:r>
            <a:r>
              <a:rPr lang="en-US" dirty="0" smtClean="0"/>
              <a:t>r interpretation: update about whether the ABS originator truthfully disclosed the distribution</a:t>
            </a:r>
          </a:p>
          <a:p>
            <a:pPr lvl="1"/>
            <a:r>
              <a:rPr lang="en-US" dirty="0" smtClean="0"/>
              <a:t>What if the incentives to lie change over time 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If</a:t>
            </a:r>
            <a:r>
              <a:rPr lang="es-AR" dirty="0" smtClean="0"/>
              <a:t> I </a:t>
            </a:r>
            <a:r>
              <a:rPr lang="es-AR" dirty="0" err="1" smtClean="0"/>
              <a:t>take</a:t>
            </a:r>
            <a:r>
              <a:rPr lang="es-AR" dirty="0" smtClean="0"/>
              <a:t> </a:t>
            </a:r>
            <a:r>
              <a:rPr lang="es-AR" dirty="0" err="1" smtClean="0"/>
              <a:t>the</a:t>
            </a:r>
            <a:r>
              <a:rPr lang="es-AR" dirty="0" smtClean="0"/>
              <a:t> </a:t>
            </a:r>
            <a:r>
              <a:rPr lang="es-AR" dirty="0" err="1" smtClean="0"/>
              <a:t>Model</a:t>
            </a:r>
            <a:r>
              <a:rPr lang="es-AR" dirty="0" smtClean="0"/>
              <a:t> </a:t>
            </a:r>
            <a:r>
              <a:rPr lang="es-AR" dirty="0" err="1" smtClean="0"/>
              <a:t>Seriously</a:t>
            </a:r>
            <a:r>
              <a:rPr lang="es-AR" dirty="0" smtClean="0"/>
              <a:t> . . .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 l="60467" t="31703" r="26128" b="25759"/>
          <a:stretch>
            <a:fillRect/>
          </a:stretch>
        </p:blipFill>
        <p:spPr bwMode="auto">
          <a:xfrm>
            <a:off x="5638800" y="1196818"/>
            <a:ext cx="2209800" cy="5280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Illustration</a:t>
            </a:r>
            <a:r>
              <a:rPr lang="es-AR" dirty="0" smtClean="0"/>
              <a:t> of </a:t>
            </a:r>
            <a:r>
              <a:rPr lang="es-AR" dirty="0" err="1" smtClean="0"/>
              <a:t>abrupt</a:t>
            </a:r>
            <a:r>
              <a:rPr lang="es-AR" dirty="0" smtClean="0"/>
              <a:t> </a:t>
            </a:r>
            <a:r>
              <a:rPr lang="es-AR" dirty="0" err="1" smtClean="0"/>
              <a:t>collapses</a:t>
            </a:r>
            <a:endParaRPr lang="es-A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AR" dirty="0" err="1" smtClean="0"/>
              <a:t>All</a:t>
            </a:r>
            <a:r>
              <a:rPr lang="es-AR" dirty="0" smtClean="0"/>
              <a:t> ABS </a:t>
            </a:r>
            <a:r>
              <a:rPr lang="es-AR" dirty="0" err="1" smtClean="0"/>
              <a:t>collapse</a:t>
            </a:r>
            <a:r>
              <a:rPr lang="es-AR" dirty="0" smtClean="0"/>
              <a:t> in 2007</a:t>
            </a:r>
          </a:p>
          <a:p>
            <a:r>
              <a:rPr lang="es-AR" dirty="0" smtClean="0"/>
              <a:t>Auto ABS, </a:t>
            </a:r>
            <a:r>
              <a:rPr lang="es-AR" dirty="0" err="1" smtClean="0"/>
              <a:t>credit</a:t>
            </a:r>
            <a:r>
              <a:rPr lang="es-AR" dirty="0" smtClean="0"/>
              <a:t> </a:t>
            </a:r>
            <a:r>
              <a:rPr lang="es-AR" dirty="0" err="1" smtClean="0"/>
              <a:t>cards</a:t>
            </a:r>
            <a:r>
              <a:rPr lang="es-AR" dirty="0" smtClean="0"/>
              <a:t> and </a:t>
            </a:r>
            <a:r>
              <a:rPr lang="es-AR" dirty="0" err="1" smtClean="0"/>
              <a:t>student</a:t>
            </a:r>
            <a:r>
              <a:rPr lang="es-AR" dirty="0" smtClean="0"/>
              <a:t> </a:t>
            </a:r>
            <a:r>
              <a:rPr lang="es-AR" dirty="0" err="1" smtClean="0"/>
              <a:t>loans</a:t>
            </a:r>
            <a:r>
              <a:rPr lang="es-AR" dirty="0" smtClean="0"/>
              <a:t> revive in </a:t>
            </a:r>
            <a:r>
              <a:rPr lang="es-AR" dirty="0" err="1" smtClean="0"/>
              <a:t>first</a:t>
            </a:r>
            <a:r>
              <a:rPr lang="es-AR" dirty="0" smtClean="0"/>
              <a:t> </a:t>
            </a:r>
            <a:r>
              <a:rPr lang="es-AR" dirty="0" err="1" smtClean="0"/>
              <a:t>half</a:t>
            </a:r>
            <a:r>
              <a:rPr lang="es-AR" dirty="0" smtClean="0"/>
              <a:t> of 2008</a:t>
            </a:r>
          </a:p>
          <a:p>
            <a:r>
              <a:rPr lang="es-AR" dirty="0" err="1" smtClean="0"/>
              <a:t>Collapse</a:t>
            </a:r>
            <a:r>
              <a:rPr lang="es-AR" dirty="0" smtClean="0"/>
              <a:t> in </a:t>
            </a:r>
            <a:r>
              <a:rPr lang="es-AR" dirty="0" err="1" smtClean="0"/>
              <a:t>september</a:t>
            </a:r>
            <a:r>
              <a:rPr lang="es-AR" dirty="0" smtClean="0"/>
              <a:t> 2008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580" y="186352"/>
            <a:ext cx="8854220" cy="667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228600" y="381000"/>
          <a:ext cx="8674223" cy="6297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 rot="16200000" flipV="1">
            <a:off x="4610101" y="3086099"/>
            <a:ext cx="40386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V="1">
            <a:off x="5295901" y="3086099"/>
            <a:ext cx="40386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14600" y="3505200"/>
            <a:ext cx="2819400" cy="13849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sz="2800" dirty="0" err="1" smtClean="0"/>
              <a:t>Why</a:t>
            </a:r>
            <a:r>
              <a:rPr lang="es-AR" sz="2800" dirty="0" smtClean="0"/>
              <a:t> </a:t>
            </a:r>
            <a:r>
              <a:rPr lang="es-AR" sz="2800" dirty="0" err="1" smtClean="0"/>
              <a:t>did</a:t>
            </a:r>
            <a:r>
              <a:rPr lang="es-AR" sz="2800" dirty="0" smtClean="0"/>
              <a:t> auto ABS </a:t>
            </a:r>
            <a:r>
              <a:rPr lang="es-AR" sz="2800" dirty="0" err="1" smtClean="0"/>
              <a:t>market</a:t>
            </a:r>
            <a:r>
              <a:rPr lang="es-AR" sz="2800" dirty="0" smtClean="0"/>
              <a:t> </a:t>
            </a:r>
            <a:r>
              <a:rPr lang="es-AR" sz="2800" dirty="0" err="1" smtClean="0"/>
              <a:t>collapse</a:t>
            </a:r>
            <a:r>
              <a:rPr lang="es-AR" sz="2800" dirty="0" smtClean="0"/>
              <a:t> in 2007?</a:t>
            </a:r>
            <a:endParaRPr lang="es-A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838200" y="1600200"/>
            <a:ext cx="16764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ABS </a:t>
            </a:r>
            <a:r>
              <a:rPr lang="es-AR" dirty="0" err="1" smtClean="0"/>
              <a:t>Originator</a:t>
            </a:r>
            <a:endParaRPr lang="es-AR" dirty="0"/>
          </a:p>
        </p:txBody>
      </p:sp>
      <p:sp>
        <p:nvSpPr>
          <p:cNvPr id="6" name="Rectangle 5"/>
          <p:cNvSpPr/>
          <p:nvPr/>
        </p:nvSpPr>
        <p:spPr>
          <a:xfrm>
            <a:off x="3733800" y="1676400"/>
            <a:ext cx="1676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3200" dirty="0" err="1" smtClean="0"/>
              <a:t>Sells</a:t>
            </a:r>
            <a:r>
              <a:rPr lang="es-AR" sz="2800" dirty="0" smtClean="0"/>
              <a:t> </a:t>
            </a:r>
            <a:r>
              <a:rPr lang="es-AR" sz="3200" dirty="0" smtClean="0"/>
              <a:t>ABS</a:t>
            </a:r>
            <a:endParaRPr lang="es-AR" sz="28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95600" y="2476500"/>
            <a:ext cx="31242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477000" y="1676400"/>
            <a:ext cx="19050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err="1" smtClean="0"/>
              <a:t>Buyer</a:t>
            </a:r>
            <a:endParaRPr lang="es-AR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3505200"/>
            <a:ext cx="35433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4038" y="4953000"/>
            <a:ext cx="54959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429000"/>
            <a:ext cx="54864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AR" dirty="0" err="1" smtClean="0"/>
              <a:t>Interest</a:t>
            </a:r>
            <a:r>
              <a:rPr lang="es-AR" dirty="0" smtClean="0"/>
              <a:t> </a:t>
            </a:r>
            <a:r>
              <a:rPr lang="es-AR" dirty="0" err="1" smtClean="0"/>
              <a:t>Rates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Interest</a:t>
            </a:r>
            <a:r>
              <a:rPr lang="es-AR" dirty="0" smtClean="0"/>
              <a:t> </a:t>
            </a:r>
            <a:r>
              <a:rPr lang="es-AR" dirty="0" err="1" smtClean="0"/>
              <a:t>Rates</a:t>
            </a:r>
            <a:r>
              <a:rPr lang="es-AR" dirty="0" smtClean="0"/>
              <a:t> (</a:t>
            </a:r>
            <a:r>
              <a:rPr lang="es-AR" dirty="0" err="1" smtClean="0"/>
              <a:t>static</a:t>
            </a:r>
            <a:r>
              <a:rPr lang="es-AR" dirty="0" smtClean="0"/>
              <a:t> </a:t>
            </a:r>
            <a:r>
              <a:rPr lang="es-AR" dirty="0" err="1" smtClean="0"/>
              <a:t>model</a:t>
            </a:r>
            <a:r>
              <a:rPr lang="es-AR" dirty="0" smtClean="0"/>
              <a:t>)</a:t>
            </a:r>
            <a:endParaRPr lang="es-AR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-152400" y="3429000"/>
            <a:ext cx="3505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600200" y="5181600"/>
            <a:ext cx="6324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752600" y="3048000"/>
            <a:ext cx="5410200" cy="76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828800" y="1828800"/>
            <a:ext cx="5105400" cy="274320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629400" y="2590800"/>
            <a:ext cx="599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err="1" smtClean="0"/>
              <a:t>sell</a:t>
            </a:r>
            <a:endParaRPr lang="es-AR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5410200" y="4267200"/>
            <a:ext cx="740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err="1" smtClean="0"/>
              <a:t>hold</a:t>
            </a:r>
            <a:endParaRPr lang="es-AR" dirty="0"/>
          </a:p>
        </p:txBody>
      </p:sp>
      <p:sp>
        <p:nvSpPr>
          <p:cNvPr id="25" name="TextBox 24"/>
          <p:cNvSpPr txBox="1"/>
          <p:nvPr/>
        </p:nvSpPr>
        <p:spPr>
          <a:xfrm>
            <a:off x="5752866" y="5253335"/>
            <a:ext cx="1783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err="1" smtClean="0"/>
              <a:t>Interest</a:t>
            </a:r>
            <a:r>
              <a:rPr lang="es-AR" sz="2400" dirty="0" smtClean="0"/>
              <a:t> </a:t>
            </a:r>
            <a:r>
              <a:rPr lang="es-AR" sz="2400" dirty="0" err="1" smtClean="0"/>
              <a:t>Rate</a:t>
            </a:r>
            <a:endParaRPr lang="es-AR" dirty="0"/>
          </a:p>
        </p:txBody>
      </p:sp>
      <p:sp>
        <p:nvSpPr>
          <p:cNvPr id="26" name="TextBox 25"/>
          <p:cNvSpPr txBox="1"/>
          <p:nvPr/>
        </p:nvSpPr>
        <p:spPr>
          <a:xfrm>
            <a:off x="533400" y="1371600"/>
            <a:ext cx="96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err="1" smtClean="0"/>
              <a:t>Payoff</a:t>
            </a:r>
            <a:endParaRPr lang="es-AR" dirty="0"/>
          </a:p>
        </p:txBody>
      </p:sp>
      <p:cxnSp>
        <p:nvCxnSpPr>
          <p:cNvPr id="28" name="Straight Connector 27"/>
          <p:cNvCxnSpPr/>
          <p:nvPr/>
        </p:nvCxnSpPr>
        <p:spPr>
          <a:xfrm rot="16200000" flipH="1">
            <a:off x="2286000" y="3276600"/>
            <a:ext cx="3733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62400" y="5253335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/>
              <a:t>r*</a:t>
            </a:r>
            <a:endParaRPr lang="es-AR" dirty="0"/>
          </a:p>
        </p:txBody>
      </p:sp>
      <p:sp>
        <p:nvSpPr>
          <p:cNvPr id="30" name="TextBox 29"/>
          <p:cNvSpPr txBox="1"/>
          <p:nvPr/>
        </p:nvSpPr>
        <p:spPr>
          <a:xfrm>
            <a:off x="1752600" y="5634335"/>
            <a:ext cx="2167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err="1" smtClean="0"/>
              <a:t>Market</a:t>
            </a:r>
            <a:r>
              <a:rPr lang="es-AR" sz="2400" dirty="0" smtClean="0"/>
              <a:t> </a:t>
            </a:r>
            <a:r>
              <a:rPr lang="es-AR" sz="2400" dirty="0" err="1" smtClean="0"/>
              <a:t>collapse</a:t>
            </a:r>
            <a:endParaRPr lang="es-AR" dirty="0"/>
          </a:p>
        </p:txBody>
      </p:sp>
      <p:cxnSp>
        <p:nvCxnSpPr>
          <p:cNvPr id="32" name="Straight Arrow Connector 31"/>
          <p:cNvCxnSpPr>
            <a:endCxn id="29" idx="1"/>
          </p:cNvCxnSpPr>
          <p:nvPr/>
        </p:nvCxnSpPr>
        <p:spPr>
          <a:xfrm flipV="1">
            <a:off x="1676400" y="5484168"/>
            <a:ext cx="2286000" cy="2232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Interest</a:t>
            </a:r>
            <a:r>
              <a:rPr lang="es-AR" dirty="0" smtClean="0"/>
              <a:t> </a:t>
            </a:r>
            <a:r>
              <a:rPr lang="es-AR" dirty="0" err="1" smtClean="0"/>
              <a:t>Rates</a:t>
            </a:r>
            <a:r>
              <a:rPr lang="es-AR" dirty="0" smtClean="0"/>
              <a:t> (</a:t>
            </a:r>
            <a:r>
              <a:rPr lang="es-AR" dirty="0" err="1" smtClean="0"/>
              <a:t>Dynamic</a:t>
            </a:r>
            <a:r>
              <a:rPr lang="es-AR" dirty="0" smtClean="0"/>
              <a:t> </a:t>
            </a:r>
            <a:r>
              <a:rPr lang="es-AR" dirty="0" err="1" smtClean="0"/>
              <a:t>Model</a:t>
            </a:r>
            <a:r>
              <a:rPr lang="es-AR" dirty="0" smtClean="0"/>
              <a:t>)</a:t>
            </a:r>
            <a:endParaRPr lang="es-AR" dirty="0"/>
          </a:p>
        </p:txBody>
      </p:sp>
      <p:cxnSp>
        <p:nvCxnSpPr>
          <p:cNvPr id="4" name="Straight Arrow Connector 3"/>
          <p:cNvCxnSpPr/>
          <p:nvPr/>
        </p:nvCxnSpPr>
        <p:spPr>
          <a:xfrm rot="5400000" flipH="1" flipV="1">
            <a:off x="-152400" y="3429000"/>
            <a:ext cx="3505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1600200" y="5181600"/>
            <a:ext cx="6324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828800"/>
            <a:ext cx="5105400" cy="274320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52866" y="5253335"/>
            <a:ext cx="1783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err="1" smtClean="0"/>
              <a:t>Interest</a:t>
            </a:r>
            <a:r>
              <a:rPr lang="es-AR" sz="2400" dirty="0" smtClean="0"/>
              <a:t> </a:t>
            </a:r>
            <a:r>
              <a:rPr lang="es-AR" sz="2400" dirty="0" err="1" smtClean="0"/>
              <a:t>Rate</a:t>
            </a:r>
            <a:endParaRPr lang="es-AR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152400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μ</a:t>
            </a:r>
            <a:endParaRPr lang="es-AR" dirty="0"/>
          </a:p>
        </p:txBody>
      </p:sp>
      <p:sp>
        <p:nvSpPr>
          <p:cNvPr id="13" name="TextBox 12"/>
          <p:cNvSpPr txBox="1"/>
          <p:nvPr/>
        </p:nvSpPr>
        <p:spPr>
          <a:xfrm>
            <a:off x="3962400" y="5253335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 smtClean="0"/>
              <a:t>r*</a:t>
            </a:r>
            <a:endParaRPr lang="es-AR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038600" y="3429000"/>
            <a:ext cx="1905000" cy="2232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36816" y="4415135"/>
            <a:ext cx="457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μ</a:t>
            </a:r>
            <a:r>
              <a:rPr lang="en-US" sz="2400" baseline="30000" dirty="0" smtClean="0"/>
              <a:t>*</a:t>
            </a:r>
            <a:endParaRPr lang="es-AR" baseline="300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981200" y="2133600"/>
            <a:ext cx="3962400" cy="2743200"/>
          </a:xfrm>
          <a:prstGeom prst="line">
            <a:avLst/>
          </a:prstGeom>
          <a:ln w="38100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362200" y="1828800"/>
            <a:ext cx="4419600" cy="1828800"/>
          </a:xfrm>
          <a:prstGeom prst="line">
            <a:avLst/>
          </a:prstGeom>
          <a:ln w="38100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43600" y="464820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u="sng" dirty="0" smtClean="0"/>
              <a:t>μ</a:t>
            </a:r>
            <a:endParaRPr lang="es-AR" u="sng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3448050"/>
            <a:ext cx="2095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5" name="Straight Connector 24"/>
          <p:cNvCxnSpPr/>
          <p:nvPr/>
        </p:nvCxnSpPr>
        <p:spPr>
          <a:xfrm>
            <a:off x="1600200" y="2895600"/>
            <a:ext cx="5181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066800" y="258633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μ</a:t>
            </a:r>
            <a:r>
              <a:rPr lang="en-US" sz="2400" baseline="-25000" dirty="0" smtClean="0"/>
              <a:t>0</a:t>
            </a:r>
            <a:endParaRPr lang="es-AR" baseline="-25000" dirty="0"/>
          </a:p>
        </p:txBody>
      </p:sp>
      <p:sp>
        <p:nvSpPr>
          <p:cNvPr id="29" name="Line Callout 1 28"/>
          <p:cNvSpPr/>
          <p:nvPr/>
        </p:nvSpPr>
        <p:spPr>
          <a:xfrm>
            <a:off x="5638800" y="2209800"/>
            <a:ext cx="1371600" cy="685800"/>
          </a:xfrm>
          <a:prstGeom prst="borderCallout1">
            <a:avLst>
              <a:gd name="adj1" fmla="val 18750"/>
              <a:gd name="adj2" fmla="val -8333"/>
              <a:gd name="adj3" fmla="val 192988"/>
              <a:gd name="adj4" fmla="val -410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err="1" smtClean="0"/>
              <a:t>Multiple</a:t>
            </a:r>
            <a:r>
              <a:rPr lang="es-AR" dirty="0" smtClean="0"/>
              <a:t> </a:t>
            </a:r>
            <a:r>
              <a:rPr lang="es-AR" dirty="0" err="1" smtClean="0"/>
              <a:t>Equilibrium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Interest</a:t>
            </a:r>
            <a:r>
              <a:rPr lang="es-AR" dirty="0" smtClean="0"/>
              <a:t> </a:t>
            </a:r>
            <a:r>
              <a:rPr lang="es-AR" dirty="0" err="1" smtClean="0"/>
              <a:t>Rates</a:t>
            </a:r>
            <a:r>
              <a:rPr lang="es-AR" dirty="0" smtClean="0"/>
              <a:t> in </a:t>
            </a:r>
            <a:r>
              <a:rPr lang="es-AR" dirty="0" err="1" smtClean="0"/>
              <a:t>the</a:t>
            </a:r>
            <a:r>
              <a:rPr lang="es-AR" dirty="0" smtClean="0"/>
              <a:t> </a:t>
            </a:r>
            <a:r>
              <a:rPr lang="es-AR" dirty="0" err="1" smtClean="0"/>
              <a:t>Paper</a:t>
            </a:r>
            <a:endParaRPr lang="es-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r>
              <a:rPr lang="es-AR" b="1" dirty="0" err="1" smtClean="0">
                <a:solidFill>
                  <a:srgbClr val="FF0000"/>
                </a:solidFill>
              </a:rPr>
              <a:t>Why</a:t>
            </a:r>
            <a:r>
              <a:rPr lang="es-AR" b="1" dirty="0" smtClean="0">
                <a:solidFill>
                  <a:srgbClr val="FF0000"/>
                </a:solidFill>
              </a:rPr>
              <a:t> </a:t>
            </a:r>
            <a:r>
              <a:rPr lang="es-AR" b="1" dirty="0" err="1" smtClean="0">
                <a:solidFill>
                  <a:srgbClr val="FF0000"/>
                </a:solidFill>
              </a:rPr>
              <a:t>collapse</a:t>
            </a:r>
            <a:r>
              <a:rPr lang="es-AR" b="1" dirty="0" smtClean="0">
                <a:solidFill>
                  <a:srgbClr val="FF0000"/>
                </a:solidFill>
              </a:rPr>
              <a:t> in 2007 and </a:t>
            </a:r>
            <a:r>
              <a:rPr lang="es-AR" b="1" dirty="0" err="1" smtClean="0">
                <a:solidFill>
                  <a:srgbClr val="FF0000"/>
                </a:solidFill>
              </a:rPr>
              <a:t>not</a:t>
            </a:r>
            <a:r>
              <a:rPr lang="es-AR" b="1" dirty="0" smtClean="0">
                <a:solidFill>
                  <a:srgbClr val="FF0000"/>
                </a:solidFill>
              </a:rPr>
              <a:t> in 2001</a:t>
            </a:r>
            <a:r>
              <a:rPr lang="es-AR" b="1" dirty="0" smtClean="0">
                <a:solidFill>
                  <a:srgbClr val="FF0000"/>
                </a:solidFill>
              </a:rPr>
              <a:t>?</a:t>
            </a:r>
          </a:p>
          <a:p>
            <a:pPr lvl="1"/>
            <a:r>
              <a:rPr lang="es-AR" b="1" dirty="0" smtClean="0">
                <a:solidFill>
                  <a:srgbClr val="FF0000"/>
                </a:solidFill>
              </a:rPr>
              <a:t>More discipline </a:t>
            </a:r>
            <a:r>
              <a:rPr lang="es-AR" b="1" dirty="0" err="1" smtClean="0">
                <a:solidFill>
                  <a:srgbClr val="FF0000"/>
                </a:solidFill>
              </a:rPr>
              <a:t>on</a:t>
            </a:r>
            <a:r>
              <a:rPr lang="es-AR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μ</a:t>
            </a:r>
            <a:r>
              <a:rPr lang="en-US" b="1" dirty="0" smtClean="0">
                <a:solidFill>
                  <a:srgbClr val="FF0000"/>
                </a:solidFill>
              </a:rPr>
              <a:t>?</a:t>
            </a:r>
            <a:r>
              <a:rPr lang="es-AR" b="1" dirty="0" smtClean="0">
                <a:solidFill>
                  <a:srgbClr val="FF0000"/>
                </a:solidFill>
              </a:rPr>
              <a:t> </a:t>
            </a:r>
            <a:endParaRPr lang="es-AR" b="1" dirty="0">
              <a:solidFill>
                <a:srgbClr val="FF0000"/>
              </a:solidFill>
            </a:endParaRPr>
          </a:p>
        </p:txBody>
      </p:sp>
      <p:pic>
        <p:nvPicPr>
          <p:cNvPr id="4" name="Picture 4" descr="FRED Grap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926080"/>
            <a:ext cx="6045200" cy="3627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Conclusions</a:t>
            </a:r>
            <a:endParaRPr lang="es-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Do </a:t>
            </a:r>
            <a:r>
              <a:rPr lang="es-AR" dirty="0" err="1" smtClean="0"/>
              <a:t>we</a:t>
            </a:r>
            <a:r>
              <a:rPr lang="es-AR" dirty="0" smtClean="0"/>
              <a:t> </a:t>
            </a:r>
            <a:r>
              <a:rPr lang="es-AR" dirty="0" err="1" smtClean="0"/>
              <a:t>think</a:t>
            </a:r>
            <a:r>
              <a:rPr lang="es-AR" dirty="0" smtClean="0"/>
              <a:t> </a:t>
            </a:r>
            <a:r>
              <a:rPr lang="es-AR" dirty="0" err="1" smtClean="0"/>
              <a:t>that</a:t>
            </a:r>
            <a:r>
              <a:rPr lang="es-AR" dirty="0" smtClean="0"/>
              <a:t> </a:t>
            </a:r>
            <a:r>
              <a:rPr lang="es-AR" dirty="0" err="1" smtClean="0"/>
              <a:t>distributions</a:t>
            </a:r>
            <a:r>
              <a:rPr lang="es-AR" dirty="0" smtClean="0"/>
              <a:t> of </a:t>
            </a:r>
            <a:r>
              <a:rPr lang="es-AR" dirty="0" err="1" smtClean="0"/>
              <a:t>returns</a:t>
            </a:r>
            <a:r>
              <a:rPr lang="es-AR" dirty="0" smtClean="0"/>
              <a:t> </a:t>
            </a:r>
            <a:r>
              <a:rPr lang="es-AR" dirty="0" err="1" smtClean="0"/>
              <a:t>on</a:t>
            </a:r>
            <a:r>
              <a:rPr lang="es-AR" dirty="0" smtClean="0"/>
              <a:t> ABS are </a:t>
            </a:r>
            <a:r>
              <a:rPr lang="es-AR" dirty="0" err="1" smtClean="0"/>
              <a:t>constant</a:t>
            </a:r>
            <a:r>
              <a:rPr lang="es-AR" dirty="0" smtClean="0"/>
              <a:t> </a:t>
            </a:r>
            <a:r>
              <a:rPr lang="es-AR" dirty="0" err="1" smtClean="0"/>
              <a:t>over</a:t>
            </a:r>
            <a:r>
              <a:rPr lang="es-AR" dirty="0" smtClean="0"/>
              <a:t> time </a:t>
            </a:r>
            <a:r>
              <a:rPr lang="es-AR" dirty="0" err="1" smtClean="0"/>
              <a:t>across</a:t>
            </a:r>
            <a:r>
              <a:rPr lang="es-AR" dirty="0" smtClean="0"/>
              <a:t> new </a:t>
            </a:r>
            <a:r>
              <a:rPr lang="es-AR" dirty="0" err="1" smtClean="0"/>
              <a:t>issuances</a:t>
            </a:r>
            <a:r>
              <a:rPr lang="es-AR" dirty="0" smtClean="0"/>
              <a:t>?</a:t>
            </a:r>
          </a:p>
          <a:p>
            <a:r>
              <a:rPr lang="es-AR" dirty="0" smtClean="0"/>
              <a:t>Do more </a:t>
            </a:r>
            <a:r>
              <a:rPr lang="es-AR" dirty="0" err="1" smtClean="0"/>
              <a:t>work</a:t>
            </a:r>
            <a:r>
              <a:rPr lang="es-AR" dirty="0" smtClean="0"/>
              <a:t> in </a:t>
            </a:r>
            <a:r>
              <a:rPr lang="es-AR" dirty="0" err="1" smtClean="0"/>
              <a:t>terms</a:t>
            </a:r>
            <a:r>
              <a:rPr lang="es-AR" dirty="0" smtClean="0"/>
              <a:t> of </a:t>
            </a:r>
            <a:r>
              <a:rPr lang="es-AR" dirty="0" err="1" smtClean="0"/>
              <a:t>matching</a:t>
            </a:r>
            <a:r>
              <a:rPr lang="es-AR" dirty="0" smtClean="0"/>
              <a:t> </a:t>
            </a:r>
            <a:r>
              <a:rPr lang="es-AR" dirty="0" err="1" smtClean="0"/>
              <a:t>model</a:t>
            </a:r>
            <a:r>
              <a:rPr lang="es-AR" dirty="0" smtClean="0"/>
              <a:t> and data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SEC probes second Goldman security</a:t>
            </a:r>
            <a:endParaRPr lang="es-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i="1" dirty="0" smtClean="0"/>
              <a:t>From the Financial Times. June 9 2010 23:42</a:t>
            </a:r>
          </a:p>
          <a:p>
            <a:pPr>
              <a:buNone/>
            </a:pPr>
            <a:r>
              <a:rPr lang="en-US" dirty="0" smtClean="0"/>
              <a:t>	“The US Securities and Exchange Commission has stepped up its inquiries into a complex mortgage-backed deal by </a:t>
            </a:r>
            <a:r>
              <a:rPr lang="en-US" b="1" dirty="0" smtClean="0">
                <a:hlinkClick r:id="rId2" tooltip="FT - In depth Goldman Sachs "/>
              </a:rPr>
              <a:t>Goldman Sachs</a:t>
            </a:r>
            <a:r>
              <a:rPr lang="en-US" dirty="0" smtClean="0"/>
              <a:t> that was not part of the </a:t>
            </a:r>
            <a:r>
              <a:rPr lang="en-US" b="1" dirty="0" smtClean="0">
                <a:hlinkClick r:id="rId3" tooltip="FT - Goldman accused of subprime fraud"/>
              </a:rPr>
              <a:t>civil fraud charges filed against the bank</a:t>
            </a:r>
            <a:r>
              <a:rPr lang="en-US" dirty="0" smtClean="0"/>
              <a:t> in April, according to people close to the matter.</a:t>
            </a:r>
          </a:p>
          <a:p>
            <a:pPr>
              <a:buNone/>
            </a:pPr>
            <a:r>
              <a:rPr lang="en-US" dirty="0" smtClean="0"/>
              <a:t>	SEC interest in Hudson Mezzanine Funding, a $2bn </a:t>
            </a:r>
            <a:r>
              <a:rPr lang="en-US" dirty="0" err="1" smtClean="0"/>
              <a:t>collaterised</a:t>
            </a:r>
            <a:r>
              <a:rPr lang="en-US" dirty="0" smtClean="0"/>
              <a:t> debt obligation, comes </a:t>
            </a:r>
            <a:r>
              <a:rPr lang="en-US" b="1" dirty="0" smtClean="0">
                <a:hlinkClick r:id="rId4" tooltip="FT - Goldman pressed for CDO loss settlement"/>
              </a:rPr>
              <a:t>amid settlement talks</a:t>
            </a:r>
            <a:r>
              <a:rPr lang="en-US" dirty="0" smtClean="0"/>
              <a:t> with Goldman over accusations that the bank defrauded investors in Abacus, a similar CDO.”</a:t>
            </a:r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Federal </a:t>
            </a:r>
            <a:r>
              <a:rPr lang="es-AR" dirty="0" err="1" smtClean="0"/>
              <a:t>Reserve’s</a:t>
            </a:r>
            <a:r>
              <a:rPr lang="es-AR" dirty="0" smtClean="0"/>
              <a:t> </a:t>
            </a:r>
            <a:r>
              <a:rPr lang="es-AR" dirty="0" err="1" smtClean="0"/>
              <a:t>Assets</a:t>
            </a:r>
            <a:endParaRPr lang="es-A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04816"/>
            <a:ext cx="6629400" cy="5253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Interest</a:t>
            </a:r>
            <a:r>
              <a:rPr lang="es-AR" dirty="0" smtClean="0"/>
              <a:t> </a:t>
            </a:r>
            <a:r>
              <a:rPr lang="es-AR" dirty="0" err="1" smtClean="0"/>
              <a:t>Rates</a:t>
            </a:r>
            <a:endParaRPr lang="es-AR" dirty="0"/>
          </a:p>
        </p:txBody>
      </p:sp>
      <p:pic>
        <p:nvPicPr>
          <p:cNvPr id="1028" name="Picture 4" descr="FRED Grap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447800"/>
            <a:ext cx="8636000" cy="5181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Main</a:t>
            </a:r>
            <a:r>
              <a:rPr lang="es-AR" dirty="0" smtClean="0"/>
              <a:t> </a:t>
            </a:r>
            <a:r>
              <a:rPr lang="es-AR" dirty="0" err="1" smtClean="0"/>
              <a:t>Conclusions</a:t>
            </a:r>
            <a:r>
              <a:rPr lang="es-AR" dirty="0" smtClean="0"/>
              <a:t> of </a:t>
            </a:r>
            <a:r>
              <a:rPr lang="es-AR" dirty="0" err="1" smtClean="0"/>
              <a:t>the</a:t>
            </a:r>
            <a:r>
              <a:rPr lang="es-AR" dirty="0" smtClean="0"/>
              <a:t> </a:t>
            </a:r>
            <a:r>
              <a:rPr lang="es-AR" dirty="0" err="1" smtClean="0"/>
              <a:t>paper</a:t>
            </a:r>
            <a:endParaRPr lang="es-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Adverse </a:t>
            </a:r>
            <a:r>
              <a:rPr lang="es-AR" dirty="0" err="1" smtClean="0"/>
              <a:t>selection</a:t>
            </a:r>
            <a:r>
              <a:rPr lang="es-AR" dirty="0" smtClean="0"/>
              <a:t> =&gt; </a:t>
            </a:r>
            <a:r>
              <a:rPr lang="es-AR" dirty="0" err="1" smtClean="0"/>
              <a:t>multiple</a:t>
            </a:r>
            <a:r>
              <a:rPr lang="es-AR" dirty="0" smtClean="0"/>
              <a:t> </a:t>
            </a:r>
            <a:r>
              <a:rPr lang="es-AR" dirty="0" err="1" smtClean="0"/>
              <a:t>equilibria</a:t>
            </a:r>
            <a:r>
              <a:rPr lang="es-AR" dirty="0" smtClean="0"/>
              <a:t> in </a:t>
            </a:r>
            <a:r>
              <a:rPr lang="es-AR" dirty="0" err="1" smtClean="0"/>
              <a:t>secondary</a:t>
            </a:r>
            <a:r>
              <a:rPr lang="es-AR" dirty="0" smtClean="0"/>
              <a:t> </a:t>
            </a:r>
            <a:r>
              <a:rPr lang="es-AR" dirty="0" err="1" smtClean="0"/>
              <a:t>markets</a:t>
            </a:r>
            <a:r>
              <a:rPr lang="es-AR" dirty="0" smtClean="0"/>
              <a:t> </a:t>
            </a:r>
            <a:r>
              <a:rPr lang="es-AR" dirty="0" err="1" smtClean="0"/>
              <a:t>for</a:t>
            </a:r>
            <a:r>
              <a:rPr lang="es-AR" dirty="0" smtClean="0"/>
              <a:t> </a:t>
            </a:r>
            <a:r>
              <a:rPr lang="es-AR" dirty="0" err="1" smtClean="0"/>
              <a:t>loans</a:t>
            </a:r>
            <a:endParaRPr lang="es-AR" dirty="0" smtClean="0"/>
          </a:p>
          <a:p>
            <a:pPr lvl="1"/>
            <a:r>
              <a:rPr lang="es-AR" dirty="0" err="1" smtClean="0"/>
              <a:t>Equilibrium</a:t>
            </a:r>
            <a:r>
              <a:rPr lang="es-AR" dirty="0" smtClean="0"/>
              <a:t> </a:t>
            </a:r>
            <a:r>
              <a:rPr lang="es-AR" dirty="0" err="1" smtClean="0"/>
              <a:t>refinement</a:t>
            </a:r>
            <a:r>
              <a:rPr lang="es-AR" dirty="0" smtClean="0"/>
              <a:t> </a:t>
            </a:r>
            <a:r>
              <a:rPr lang="es-AR" dirty="0" err="1" smtClean="0"/>
              <a:t>selects</a:t>
            </a:r>
            <a:r>
              <a:rPr lang="es-AR" dirty="0" smtClean="0"/>
              <a:t> </a:t>
            </a:r>
            <a:r>
              <a:rPr lang="es-AR" dirty="0" err="1" smtClean="0"/>
              <a:t>among</a:t>
            </a:r>
            <a:r>
              <a:rPr lang="es-AR" dirty="0" smtClean="0"/>
              <a:t> </a:t>
            </a:r>
            <a:r>
              <a:rPr lang="es-AR" dirty="0" err="1" smtClean="0"/>
              <a:t>these</a:t>
            </a:r>
            <a:r>
              <a:rPr lang="es-AR" dirty="0" smtClean="0"/>
              <a:t> </a:t>
            </a:r>
            <a:r>
              <a:rPr lang="es-AR" dirty="0" err="1" smtClean="0"/>
              <a:t>equilibria</a:t>
            </a:r>
            <a:r>
              <a:rPr lang="es-AR" dirty="0" smtClean="0"/>
              <a:t> </a:t>
            </a:r>
            <a:r>
              <a:rPr lang="es-AR" dirty="0" err="1" smtClean="0"/>
              <a:t>with</a:t>
            </a:r>
            <a:r>
              <a:rPr lang="es-AR" dirty="0" smtClean="0"/>
              <a:t> </a:t>
            </a:r>
            <a:r>
              <a:rPr lang="es-AR" dirty="0" err="1" smtClean="0"/>
              <a:t>signals</a:t>
            </a:r>
            <a:r>
              <a:rPr lang="es-AR" dirty="0" smtClean="0"/>
              <a:t> </a:t>
            </a:r>
            <a:r>
              <a:rPr lang="es-AR" dirty="0" err="1" smtClean="0"/>
              <a:t>on</a:t>
            </a:r>
            <a:r>
              <a:rPr lang="es-AR" dirty="0" smtClean="0"/>
              <a:t> colateral </a:t>
            </a:r>
            <a:r>
              <a:rPr lang="es-AR" dirty="0" err="1" smtClean="0"/>
              <a:t>values</a:t>
            </a:r>
            <a:endParaRPr lang="es-AR" dirty="0" smtClean="0"/>
          </a:p>
          <a:p>
            <a:r>
              <a:rPr lang="es-AR" dirty="0" err="1" smtClean="0"/>
              <a:t>Policies</a:t>
            </a:r>
            <a:r>
              <a:rPr lang="es-AR" dirty="0" smtClean="0"/>
              <a:t> </a:t>
            </a:r>
            <a:r>
              <a:rPr lang="es-AR" dirty="0" err="1" smtClean="0"/>
              <a:t>implemented</a:t>
            </a:r>
            <a:r>
              <a:rPr lang="es-AR" dirty="0" smtClean="0"/>
              <a:t> in 2008 are </a:t>
            </a:r>
            <a:r>
              <a:rPr lang="es-AR" dirty="0" err="1" smtClean="0"/>
              <a:t>either</a:t>
            </a:r>
            <a:r>
              <a:rPr lang="es-AR" dirty="0" smtClean="0"/>
              <a:t> </a:t>
            </a:r>
            <a:r>
              <a:rPr lang="es-AR" dirty="0" err="1" smtClean="0"/>
              <a:t>bad</a:t>
            </a:r>
            <a:r>
              <a:rPr lang="es-AR" dirty="0" smtClean="0"/>
              <a:t> </a:t>
            </a:r>
            <a:r>
              <a:rPr lang="es-AR" dirty="0" err="1" smtClean="0"/>
              <a:t>or</a:t>
            </a:r>
            <a:r>
              <a:rPr lang="es-AR" dirty="0" smtClean="0"/>
              <a:t> </a:t>
            </a:r>
            <a:r>
              <a:rPr lang="es-AR" dirty="0" err="1" smtClean="0"/>
              <a:t>irrelevant</a:t>
            </a:r>
            <a:endParaRPr lang="es-AR" dirty="0" smtClean="0"/>
          </a:p>
          <a:p>
            <a:pPr lvl="1"/>
            <a:r>
              <a:rPr lang="es-AR" dirty="0" err="1" smtClean="0"/>
              <a:t>Asset</a:t>
            </a:r>
            <a:r>
              <a:rPr lang="es-AR" dirty="0" smtClean="0"/>
              <a:t> </a:t>
            </a:r>
            <a:r>
              <a:rPr lang="es-AR" dirty="0" err="1" smtClean="0"/>
              <a:t>purchases</a:t>
            </a:r>
            <a:endParaRPr lang="es-AR" dirty="0" smtClean="0"/>
          </a:p>
          <a:p>
            <a:pPr lvl="1"/>
            <a:r>
              <a:rPr lang="es-AR" dirty="0" err="1" smtClean="0"/>
              <a:t>Low</a:t>
            </a:r>
            <a:r>
              <a:rPr lang="es-AR" dirty="0" smtClean="0"/>
              <a:t> </a:t>
            </a:r>
            <a:r>
              <a:rPr lang="es-AR" dirty="0" err="1" smtClean="0"/>
              <a:t>interest</a:t>
            </a:r>
            <a:r>
              <a:rPr lang="es-AR" dirty="0" smtClean="0"/>
              <a:t> </a:t>
            </a:r>
            <a:r>
              <a:rPr lang="es-AR" dirty="0" err="1" smtClean="0"/>
              <a:t>rates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Main</a:t>
            </a:r>
            <a:r>
              <a:rPr lang="es-AR" dirty="0" smtClean="0"/>
              <a:t> </a:t>
            </a:r>
            <a:r>
              <a:rPr lang="es-AR" dirty="0" err="1" smtClean="0"/>
              <a:t>points</a:t>
            </a:r>
            <a:r>
              <a:rPr lang="es-AR" dirty="0" smtClean="0"/>
              <a:t> of </a:t>
            </a:r>
            <a:r>
              <a:rPr lang="es-AR" dirty="0" err="1" smtClean="0"/>
              <a:t>discussion</a:t>
            </a:r>
            <a:endParaRPr lang="es-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err="1" smtClean="0"/>
              <a:t>Interpretation</a:t>
            </a:r>
            <a:r>
              <a:rPr lang="es-AR" dirty="0" smtClean="0"/>
              <a:t> of </a:t>
            </a:r>
            <a:r>
              <a:rPr lang="es-AR" dirty="0" err="1" smtClean="0"/>
              <a:t>secondary</a:t>
            </a:r>
            <a:r>
              <a:rPr lang="es-AR" dirty="0" smtClean="0"/>
              <a:t> </a:t>
            </a:r>
            <a:r>
              <a:rPr lang="es-AR" dirty="0" err="1" smtClean="0"/>
              <a:t>market</a:t>
            </a:r>
            <a:endParaRPr lang="es-AR" dirty="0" smtClean="0"/>
          </a:p>
          <a:p>
            <a:pPr lvl="1"/>
            <a:r>
              <a:rPr lang="es-AR" dirty="0" err="1" smtClean="0"/>
              <a:t>Highlight</a:t>
            </a:r>
            <a:r>
              <a:rPr lang="es-AR" dirty="0" smtClean="0"/>
              <a:t> </a:t>
            </a:r>
            <a:r>
              <a:rPr lang="es-AR" dirty="0" err="1" smtClean="0"/>
              <a:t>some</a:t>
            </a:r>
            <a:r>
              <a:rPr lang="es-AR" dirty="0" smtClean="0"/>
              <a:t> </a:t>
            </a:r>
            <a:r>
              <a:rPr lang="es-AR" dirty="0" err="1" smtClean="0"/>
              <a:t>modelling</a:t>
            </a:r>
            <a:r>
              <a:rPr lang="es-AR" dirty="0" smtClean="0"/>
              <a:t> </a:t>
            </a:r>
            <a:r>
              <a:rPr lang="es-AR" dirty="0" err="1" smtClean="0"/>
              <a:t>choices</a:t>
            </a:r>
            <a:r>
              <a:rPr lang="es-AR" dirty="0" smtClean="0"/>
              <a:t>: </a:t>
            </a:r>
            <a:r>
              <a:rPr lang="es-AR" dirty="0" err="1" smtClean="0"/>
              <a:t>assume</a:t>
            </a:r>
            <a:r>
              <a:rPr lang="es-AR" dirty="0" smtClean="0"/>
              <a:t> </a:t>
            </a:r>
            <a:r>
              <a:rPr lang="es-AR" dirty="0" err="1" smtClean="0"/>
              <a:t>that</a:t>
            </a:r>
            <a:r>
              <a:rPr lang="es-AR" dirty="0" smtClean="0"/>
              <a:t> new </a:t>
            </a:r>
            <a:r>
              <a:rPr lang="es-AR" dirty="0" err="1" smtClean="0"/>
              <a:t>issues</a:t>
            </a:r>
            <a:r>
              <a:rPr lang="es-AR" dirty="0" smtClean="0"/>
              <a:t> of ABS </a:t>
            </a:r>
            <a:r>
              <a:rPr lang="es-AR" dirty="0" err="1" smtClean="0"/>
              <a:t>have</a:t>
            </a:r>
            <a:r>
              <a:rPr lang="es-AR" dirty="0" smtClean="0"/>
              <a:t> </a:t>
            </a:r>
            <a:r>
              <a:rPr lang="es-AR" dirty="0" err="1" smtClean="0"/>
              <a:t>the</a:t>
            </a:r>
            <a:r>
              <a:rPr lang="es-AR" dirty="0" smtClean="0"/>
              <a:t> </a:t>
            </a:r>
            <a:r>
              <a:rPr lang="es-AR" dirty="0" err="1" smtClean="0"/>
              <a:t>same</a:t>
            </a:r>
            <a:r>
              <a:rPr lang="es-AR" dirty="0" smtClean="0"/>
              <a:t> </a:t>
            </a:r>
            <a:r>
              <a:rPr lang="es-AR" dirty="0" err="1" smtClean="0"/>
              <a:t>distributions</a:t>
            </a:r>
            <a:r>
              <a:rPr lang="es-AR" dirty="0" smtClean="0"/>
              <a:t> of </a:t>
            </a:r>
            <a:r>
              <a:rPr lang="es-AR" dirty="0" err="1" smtClean="0"/>
              <a:t>returns</a:t>
            </a:r>
            <a:r>
              <a:rPr lang="es-AR" dirty="0" smtClean="0"/>
              <a:t> </a:t>
            </a:r>
            <a:r>
              <a:rPr lang="es-AR" dirty="0" err="1" smtClean="0"/>
              <a:t>over</a:t>
            </a:r>
            <a:r>
              <a:rPr lang="es-AR" dirty="0" smtClean="0"/>
              <a:t> time.</a:t>
            </a:r>
          </a:p>
          <a:p>
            <a:r>
              <a:rPr lang="es-AR" dirty="0" smtClean="0"/>
              <a:t>Show </a:t>
            </a:r>
            <a:r>
              <a:rPr lang="es-AR" dirty="0" err="1" smtClean="0"/>
              <a:t>some</a:t>
            </a:r>
            <a:r>
              <a:rPr lang="es-AR" dirty="0" smtClean="0"/>
              <a:t> data</a:t>
            </a:r>
          </a:p>
          <a:p>
            <a:pPr lvl="1"/>
            <a:r>
              <a:rPr lang="es-AR" dirty="0" err="1" smtClean="0"/>
              <a:t>Collateral</a:t>
            </a:r>
            <a:r>
              <a:rPr lang="es-AR" dirty="0" smtClean="0"/>
              <a:t> </a:t>
            </a:r>
            <a:r>
              <a:rPr lang="es-AR" dirty="0" err="1" smtClean="0"/>
              <a:t>values</a:t>
            </a:r>
            <a:endParaRPr lang="es-AR" dirty="0" smtClean="0"/>
          </a:p>
          <a:p>
            <a:pPr lvl="1"/>
            <a:r>
              <a:rPr lang="es-AR" dirty="0" err="1" smtClean="0"/>
              <a:t>Interest</a:t>
            </a:r>
            <a:r>
              <a:rPr lang="es-AR" dirty="0" smtClean="0"/>
              <a:t> </a:t>
            </a:r>
            <a:r>
              <a:rPr lang="es-AR" dirty="0" err="1" smtClean="0"/>
              <a:t>rates</a:t>
            </a:r>
            <a:endParaRPr lang="es-A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Interpretation</a:t>
            </a:r>
            <a:r>
              <a:rPr lang="es-AR" dirty="0" smtClean="0"/>
              <a:t> of </a:t>
            </a:r>
            <a:r>
              <a:rPr lang="es-AR" dirty="0" err="1" smtClean="0"/>
              <a:t>Secondary</a:t>
            </a:r>
            <a:r>
              <a:rPr lang="es-AR" dirty="0" smtClean="0"/>
              <a:t> </a:t>
            </a:r>
            <a:r>
              <a:rPr lang="es-AR" dirty="0" err="1" smtClean="0"/>
              <a:t>Market</a:t>
            </a:r>
            <a:endParaRPr lang="es-AR" dirty="0"/>
          </a:p>
        </p:txBody>
      </p:sp>
      <p:sp>
        <p:nvSpPr>
          <p:cNvPr id="4" name="Oval 3"/>
          <p:cNvSpPr/>
          <p:nvPr/>
        </p:nvSpPr>
        <p:spPr>
          <a:xfrm>
            <a:off x="3810000" y="2667000"/>
            <a:ext cx="16764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ABS </a:t>
            </a:r>
            <a:r>
              <a:rPr lang="es-AR" dirty="0" err="1" smtClean="0"/>
              <a:t>Originator</a:t>
            </a:r>
            <a:endParaRPr lang="es-AR" dirty="0" smtClean="0"/>
          </a:p>
        </p:txBody>
      </p:sp>
      <p:sp>
        <p:nvSpPr>
          <p:cNvPr id="5" name="Oval 4"/>
          <p:cNvSpPr/>
          <p:nvPr/>
        </p:nvSpPr>
        <p:spPr>
          <a:xfrm>
            <a:off x="152400" y="1828800"/>
            <a:ext cx="2133600" cy="3276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err="1" smtClean="0"/>
              <a:t>Mortgages</a:t>
            </a:r>
            <a:endParaRPr lang="es-AR" dirty="0" smtClean="0"/>
          </a:p>
          <a:p>
            <a:pPr algn="ctr"/>
            <a:r>
              <a:rPr lang="es-AR" dirty="0" smtClean="0"/>
              <a:t>Car </a:t>
            </a:r>
            <a:r>
              <a:rPr lang="es-AR" dirty="0" err="1" smtClean="0"/>
              <a:t>Loans</a:t>
            </a:r>
            <a:endParaRPr lang="es-AR" dirty="0" smtClean="0"/>
          </a:p>
          <a:p>
            <a:pPr algn="ctr"/>
            <a:r>
              <a:rPr lang="es-AR" dirty="0" err="1" smtClean="0"/>
              <a:t>Student</a:t>
            </a:r>
            <a:r>
              <a:rPr lang="es-AR" dirty="0" smtClean="0"/>
              <a:t> </a:t>
            </a:r>
            <a:r>
              <a:rPr lang="es-AR" dirty="0" err="1" smtClean="0"/>
              <a:t>Loans</a:t>
            </a:r>
            <a:endParaRPr lang="es-AR" dirty="0" smtClean="0"/>
          </a:p>
          <a:p>
            <a:pPr algn="ctr"/>
            <a:r>
              <a:rPr lang="es-AR" dirty="0" err="1" smtClean="0"/>
              <a:t>Credit</a:t>
            </a:r>
            <a:r>
              <a:rPr lang="es-AR" dirty="0" smtClean="0"/>
              <a:t> </a:t>
            </a:r>
            <a:r>
              <a:rPr lang="es-AR" dirty="0" err="1" smtClean="0"/>
              <a:t>Cards</a:t>
            </a:r>
            <a:endParaRPr lang="es-AR" dirty="0" smtClean="0"/>
          </a:p>
          <a:p>
            <a:pPr algn="ctr"/>
            <a:endParaRPr lang="es-AR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438400" y="34290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286000" y="2477869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err="1" smtClean="0"/>
              <a:t>Buys</a:t>
            </a:r>
            <a:r>
              <a:rPr lang="es-AR" dirty="0" smtClean="0"/>
              <a:t> </a:t>
            </a:r>
            <a:r>
              <a:rPr lang="es-AR" dirty="0" err="1" smtClean="0"/>
              <a:t>assets</a:t>
            </a:r>
            <a:r>
              <a:rPr lang="es-AR" dirty="0" smtClean="0"/>
              <a:t> </a:t>
            </a:r>
            <a:r>
              <a:rPr lang="es-AR" dirty="0" err="1" smtClean="0"/>
              <a:t>with</a:t>
            </a:r>
            <a:r>
              <a:rPr lang="es-AR" dirty="0" smtClean="0"/>
              <a:t> </a:t>
            </a:r>
            <a:r>
              <a:rPr lang="es-AR" dirty="0" smtClean="0"/>
              <a:t>a </a:t>
            </a:r>
            <a:r>
              <a:rPr lang="es-AR" dirty="0" err="1" smtClean="0"/>
              <a:t>cost</a:t>
            </a:r>
            <a:r>
              <a:rPr lang="es-AR" dirty="0" smtClean="0"/>
              <a:t> q</a:t>
            </a:r>
            <a:endParaRPr lang="es-AR" dirty="0"/>
          </a:p>
        </p:txBody>
      </p:sp>
      <p:sp>
        <p:nvSpPr>
          <p:cNvPr id="11" name="Rectangle 10"/>
          <p:cNvSpPr/>
          <p:nvPr/>
        </p:nvSpPr>
        <p:spPr>
          <a:xfrm>
            <a:off x="5638800" y="1828800"/>
            <a:ext cx="1447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err="1" smtClean="0"/>
              <a:t>Sells</a:t>
            </a:r>
            <a:r>
              <a:rPr lang="es-AR" dirty="0" smtClean="0"/>
              <a:t> ABS (</a:t>
            </a:r>
            <a:r>
              <a:rPr lang="es-AR" dirty="0" err="1" smtClean="0"/>
              <a:t>with</a:t>
            </a:r>
            <a:r>
              <a:rPr lang="es-AR" dirty="0" smtClean="0"/>
              <a:t> </a:t>
            </a:r>
            <a:r>
              <a:rPr lang="es-AR" dirty="0" err="1" smtClean="0"/>
              <a:t>possibly</a:t>
            </a:r>
            <a:r>
              <a:rPr lang="es-AR" dirty="0" smtClean="0"/>
              <a:t> </a:t>
            </a:r>
            <a:r>
              <a:rPr lang="es-AR" dirty="0" err="1" smtClean="0"/>
              <a:t>complex</a:t>
            </a:r>
            <a:r>
              <a:rPr lang="es-AR" dirty="0" smtClean="0"/>
              <a:t> </a:t>
            </a:r>
            <a:r>
              <a:rPr lang="es-AR" dirty="0" err="1" smtClean="0"/>
              <a:t>payoff</a:t>
            </a:r>
            <a:r>
              <a:rPr lang="es-AR" dirty="0" smtClean="0"/>
              <a:t>)</a:t>
            </a:r>
            <a:endParaRPr lang="es-AR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715000" y="34290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781800" y="2743200"/>
            <a:ext cx="19050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err="1" smtClean="0"/>
              <a:t>Buyer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Interpretation</a:t>
            </a:r>
            <a:r>
              <a:rPr lang="es-AR" dirty="0" smtClean="0"/>
              <a:t> of </a:t>
            </a:r>
            <a:r>
              <a:rPr lang="es-AR" dirty="0" err="1" smtClean="0"/>
              <a:t>Secondary</a:t>
            </a:r>
            <a:r>
              <a:rPr lang="es-AR" dirty="0" smtClean="0"/>
              <a:t> </a:t>
            </a:r>
            <a:r>
              <a:rPr lang="es-AR" dirty="0" err="1" smtClean="0"/>
              <a:t>Market</a:t>
            </a:r>
            <a:endParaRPr lang="es-AR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438400" y="34290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286000" y="2477869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err="1" smtClean="0"/>
              <a:t>Buys</a:t>
            </a:r>
            <a:r>
              <a:rPr lang="es-AR" dirty="0" smtClean="0"/>
              <a:t> </a:t>
            </a:r>
            <a:r>
              <a:rPr lang="es-AR" dirty="0" err="1" smtClean="0"/>
              <a:t>assets</a:t>
            </a:r>
            <a:r>
              <a:rPr lang="es-AR" dirty="0" smtClean="0"/>
              <a:t> </a:t>
            </a:r>
            <a:r>
              <a:rPr lang="es-AR" dirty="0" err="1" smtClean="0"/>
              <a:t>with</a:t>
            </a:r>
            <a:r>
              <a:rPr lang="es-AR" dirty="0" smtClean="0"/>
              <a:t> at </a:t>
            </a:r>
            <a:r>
              <a:rPr lang="es-AR" dirty="0" err="1" smtClean="0"/>
              <a:t>cost</a:t>
            </a:r>
            <a:r>
              <a:rPr lang="es-AR" dirty="0" smtClean="0"/>
              <a:t> q</a:t>
            </a:r>
            <a:endParaRPr lang="es-AR" dirty="0"/>
          </a:p>
        </p:txBody>
      </p:sp>
      <p:sp>
        <p:nvSpPr>
          <p:cNvPr id="11" name="Rectangle 10"/>
          <p:cNvSpPr/>
          <p:nvPr/>
        </p:nvSpPr>
        <p:spPr>
          <a:xfrm>
            <a:off x="5638800" y="1828800"/>
            <a:ext cx="1447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err="1" smtClean="0"/>
              <a:t>Sells</a:t>
            </a:r>
            <a:r>
              <a:rPr lang="es-AR" dirty="0" smtClean="0"/>
              <a:t> ABS (</a:t>
            </a:r>
            <a:r>
              <a:rPr lang="es-AR" dirty="0" err="1" smtClean="0"/>
              <a:t>with</a:t>
            </a:r>
            <a:r>
              <a:rPr lang="es-AR" dirty="0" smtClean="0"/>
              <a:t> </a:t>
            </a:r>
            <a:r>
              <a:rPr lang="es-AR" dirty="0" err="1" smtClean="0"/>
              <a:t>possibly</a:t>
            </a:r>
            <a:r>
              <a:rPr lang="es-AR" dirty="0" smtClean="0"/>
              <a:t> </a:t>
            </a:r>
            <a:r>
              <a:rPr lang="es-AR" dirty="0" err="1" smtClean="0"/>
              <a:t>complex</a:t>
            </a:r>
            <a:r>
              <a:rPr lang="es-AR" dirty="0" smtClean="0"/>
              <a:t> </a:t>
            </a:r>
            <a:r>
              <a:rPr lang="es-AR" dirty="0" err="1" smtClean="0"/>
              <a:t>payoff</a:t>
            </a:r>
            <a:r>
              <a:rPr lang="es-AR" dirty="0" smtClean="0"/>
              <a:t>)</a:t>
            </a:r>
            <a:endParaRPr lang="es-AR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715000" y="34290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781800" y="2743200"/>
            <a:ext cx="19050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err="1" smtClean="0"/>
              <a:t>Buyer</a:t>
            </a:r>
            <a:endParaRPr lang="es-AR" dirty="0"/>
          </a:p>
        </p:txBody>
      </p:sp>
      <p:sp>
        <p:nvSpPr>
          <p:cNvPr id="15" name="Rectangle 14"/>
          <p:cNvSpPr/>
          <p:nvPr/>
        </p:nvSpPr>
        <p:spPr>
          <a:xfrm>
            <a:off x="2362200" y="3733800"/>
            <a:ext cx="137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err="1" smtClean="0"/>
              <a:t>perfect</a:t>
            </a:r>
            <a:r>
              <a:rPr lang="es-AR" dirty="0" smtClean="0"/>
              <a:t> </a:t>
            </a:r>
            <a:r>
              <a:rPr lang="es-AR" dirty="0" err="1" smtClean="0"/>
              <a:t>information</a:t>
            </a:r>
            <a:r>
              <a:rPr lang="es-AR" dirty="0" smtClean="0"/>
              <a:t> </a:t>
            </a:r>
            <a:endParaRPr lang="es-AR" dirty="0"/>
          </a:p>
        </p:txBody>
      </p:sp>
      <p:sp>
        <p:nvSpPr>
          <p:cNvPr id="16" name="Rectangle 15"/>
          <p:cNvSpPr/>
          <p:nvPr/>
        </p:nvSpPr>
        <p:spPr>
          <a:xfrm>
            <a:off x="5638800" y="3697069"/>
            <a:ext cx="137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err="1" smtClean="0"/>
              <a:t>imperfect</a:t>
            </a:r>
            <a:r>
              <a:rPr lang="es-AR" dirty="0" smtClean="0"/>
              <a:t> </a:t>
            </a:r>
            <a:r>
              <a:rPr lang="es-AR" dirty="0" err="1" smtClean="0"/>
              <a:t>information</a:t>
            </a:r>
            <a:r>
              <a:rPr lang="es-AR" dirty="0" smtClean="0"/>
              <a:t> </a:t>
            </a:r>
            <a:endParaRPr lang="es-AR" dirty="0"/>
          </a:p>
        </p:txBody>
      </p:sp>
      <p:sp>
        <p:nvSpPr>
          <p:cNvPr id="19" name="Oval 18"/>
          <p:cNvSpPr/>
          <p:nvPr/>
        </p:nvSpPr>
        <p:spPr>
          <a:xfrm>
            <a:off x="152400" y="1828800"/>
            <a:ext cx="2133600" cy="3276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err="1" smtClean="0"/>
              <a:t>Mortgages</a:t>
            </a:r>
            <a:endParaRPr lang="es-AR" dirty="0" smtClean="0"/>
          </a:p>
          <a:p>
            <a:pPr algn="ctr"/>
            <a:r>
              <a:rPr lang="es-AR" dirty="0" smtClean="0"/>
              <a:t>Car </a:t>
            </a:r>
            <a:r>
              <a:rPr lang="es-AR" dirty="0" err="1" smtClean="0"/>
              <a:t>Loans</a:t>
            </a:r>
            <a:endParaRPr lang="es-AR" dirty="0" smtClean="0"/>
          </a:p>
          <a:p>
            <a:pPr algn="ctr"/>
            <a:r>
              <a:rPr lang="es-AR" dirty="0" err="1" smtClean="0"/>
              <a:t>Student</a:t>
            </a:r>
            <a:r>
              <a:rPr lang="es-AR" dirty="0" smtClean="0"/>
              <a:t> </a:t>
            </a:r>
            <a:r>
              <a:rPr lang="es-AR" dirty="0" err="1" smtClean="0"/>
              <a:t>Loans</a:t>
            </a:r>
            <a:endParaRPr lang="es-AR" dirty="0" smtClean="0"/>
          </a:p>
          <a:p>
            <a:pPr algn="ctr"/>
            <a:r>
              <a:rPr lang="es-AR" dirty="0" err="1" smtClean="0"/>
              <a:t>Credit</a:t>
            </a:r>
            <a:r>
              <a:rPr lang="es-AR" dirty="0" smtClean="0"/>
              <a:t> </a:t>
            </a:r>
            <a:r>
              <a:rPr lang="es-AR" dirty="0" err="1" smtClean="0"/>
              <a:t>Cards</a:t>
            </a:r>
            <a:endParaRPr lang="es-AR" dirty="0" smtClean="0"/>
          </a:p>
          <a:p>
            <a:pPr algn="ctr"/>
            <a:endParaRPr lang="es-AR" dirty="0"/>
          </a:p>
        </p:txBody>
      </p:sp>
      <p:sp>
        <p:nvSpPr>
          <p:cNvPr id="22" name="Oval 21"/>
          <p:cNvSpPr/>
          <p:nvPr/>
        </p:nvSpPr>
        <p:spPr>
          <a:xfrm>
            <a:off x="3810000" y="2667000"/>
            <a:ext cx="16764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ABS </a:t>
            </a:r>
            <a:r>
              <a:rPr lang="es-AR" dirty="0" err="1" smtClean="0"/>
              <a:t>Originator</a:t>
            </a:r>
            <a:endParaRPr lang="es-A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7D30479B5E7447A74FDC68A8626B71" ma:contentTypeVersion="1" ma:contentTypeDescription="Create a new document." ma:contentTypeScope="" ma:versionID="2e0535a12d1438aa37f2fdfd307fb2b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StartDate xmlns="http://schemas.microsoft.com/sharepoint/v3" xsi:nil="true"/>
    <PublishingExpiration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B13531F-2A79-4A29-839A-D4203BD496F8}"/>
</file>

<file path=customXml/itemProps2.xml><?xml version="1.0" encoding="utf-8"?>
<ds:datastoreItem xmlns:ds="http://schemas.openxmlformats.org/officeDocument/2006/customXml" ds:itemID="{959363E0-BC39-4C35-868B-28F7FB3BA7BA}"/>
</file>

<file path=customXml/itemProps3.xml><?xml version="1.0" encoding="utf-8"?>
<ds:datastoreItem xmlns:ds="http://schemas.openxmlformats.org/officeDocument/2006/customXml" ds:itemID="{206FC745-0417-4A0E-B7AE-D4B11790F390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2352</TotalTime>
  <Words>513</Words>
  <Application>Microsoft Office PowerPoint</Application>
  <PresentationFormat>On-screen Show (4:3)</PresentationFormat>
  <Paragraphs>121</Paragraphs>
  <Slides>25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Reputation and Sudden Collapse in Secondary Markets </vt:lpstr>
      <vt:lpstr>Slide 2</vt:lpstr>
      <vt:lpstr>SEC probes second Goldman security</vt:lpstr>
      <vt:lpstr>Federal Reserve’s Assets</vt:lpstr>
      <vt:lpstr>Interest Rates</vt:lpstr>
      <vt:lpstr>Main Conclusions of the paper</vt:lpstr>
      <vt:lpstr>Main points of discussion</vt:lpstr>
      <vt:lpstr>Interpretation of Secondary Market</vt:lpstr>
      <vt:lpstr>Interpretation of Secondary Market</vt:lpstr>
      <vt:lpstr>Interpretation of Secondary Market</vt:lpstr>
      <vt:lpstr>Interpretation of Secondary Market</vt:lpstr>
      <vt:lpstr>Setup of the Model</vt:lpstr>
      <vt:lpstr>Static Model</vt:lpstr>
      <vt:lpstr>Static Model</vt:lpstr>
      <vt:lpstr>Dynamic Model</vt:lpstr>
      <vt:lpstr>Dynamic Model</vt:lpstr>
      <vt:lpstr>Dynamic Model: crucial assumptions</vt:lpstr>
      <vt:lpstr>If I take the Model Seriously . . .</vt:lpstr>
      <vt:lpstr>Illustration of abrupt collapses</vt:lpstr>
      <vt:lpstr>Slide 20</vt:lpstr>
      <vt:lpstr>Interest Rates</vt:lpstr>
      <vt:lpstr>Interest Rates (static model)</vt:lpstr>
      <vt:lpstr>Interest Rates (Dynamic Model)</vt:lpstr>
      <vt:lpstr>Interest Rates in the Paper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</dc:creator>
  <cp:lastModifiedBy>Andy</cp:lastModifiedBy>
  <cp:revision>93</cp:revision>
  <dcterms:created xsi:type="dcterms:W3CDTF">2010-06-08T17:42:58Z</dcterms:created>
  <dcterms:modified xsi:type="dcterms:W3CDTF">2010-06-10T16:34:07Z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0x010100A17D30479B5E7447A74FDC68A8626B71</vt:lpwstr>
  </property>
</Properties>
</file>